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262" r:id="rId6"/>
    <p:sldId id="276" r:id="rId7"/>
    <p:sldId id="264" r:id="rId8"/>
    <p:sldId id="266" r:id="rId9"/>
    <p:sldId id="267" r:id="rId10"/>
    <p:sldId id="268" r:id="rId11"/>
    <p:sldId id="269" r:id="rId12"/>
    <p:sldId id="271" r:id="rId13"/>
    <p:sldId id="279" r:id="rId14"/>
    <p:sldId id="275" r:id="rId15"/>
    <p:sldId id="270" r:id="rId16"/>
    <p:sldId id="278" r:id="rId17"/>
    <p:sldId id="272" r:id="rId18"/>
    <p:sldId id="273" r:id="rId19"/>
    <p:sldId id="274" r:id="rId20"/>
    <p:sldId id="277" r:id="rId21"/>
    <p:sldId id="280" r:id="rId22"/>
    <p:sldId id="263" r:id="rId23"/>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76670E6-CBB5-418E-BC6D-2A2BC183BFC0}">
          <p14:sldIdLst>
            <p14:sldId id="256"/>
            <p14:sldId id="257"/>
            <p14:sldId id="258"/>
            <p14:sldId id="259"/>
            <p14:sldId id="262"/>
            <p14:sldId id="276"/>
            <p14:sldId id="264"/>
            <p14:sldId id="266"/>
            <p14:sldId id="267"/>
            <p14:sldId id="268"/>
            <p14:sldId id="269"/>
          </p14:sldIdLst>
        </p14:section>
        <p14:section name="Untitled Section" id="{1EC58B2D-7870-41E1-9BFB-99DEE005959E}">
          <p14:sldIdLst>
            <p14:sldId id="271"/>
            <p14:sldId id="279"/>
            <p14:sldId id="275"/>
            <p14:sldId id="270"/>
            <p14:sldId id="278"/>
            <p14:sldId id="272"/>
            <p14:sldId id="273"/>
            <p14:sldId id="274"/>
            <p14:sldId id="277"/>
            <p14:sldId id="280"/>
            <p14:sldId id="26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7" d="100"/>
          <a:sy n="77" d="100"/>
        </p:scale>
        <p:origin x="232" y="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E4399C9D-181E-465A-BFCE-00E063F0E1EC}" type="datetimeFigureOut">
              <a:rPr lang="en-US" smtClean="0"/>
              <a:t>9/14/2023</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A2842D6E-B847-489D-929C-48912190490E}" type="slidenum">
              <a:rPr lang="en-US" smtClean="0"/>
              <a:t>‹#›</a:t>
            </a:fld>
            <a:endParaRPr lang="en-US"/>
          </a:p>
        </p:txBody>
      </p:sp>
    </p:spTree>
    <p:extLst>
      <p:ext uri="{BB962C8B-B14F-4D97-AF65-F5344CB8AC3E}">
        <p14:creationId xmlns:p14="http://schemas.microsoft.com/office/powerpoint/2010/main" val="2702241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B1271-4F82-5687-8094-A0F39D411E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F36C99-3B43-1E0D-1E81-154C618934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A04147-714A-8215-E53B-683EB9F9043D}"/>
              </a:ext>
            </a:extLst>
          </p:cNvPr>
          <p:cNvSpPr>
            <a:spLocks noGrp="1"/>
          </p:cNvSpPr>
          <p:nvPr>
            <p:ph type="dt" sz="half" idx="10"/>
          </p:nvPr>
        </p:nvSpPr>
        <p:spPr/>
        <p:txBody>
          <a:bodyPr/>
          <a:lstStyle/>
          <a:p>
            <a:fld id="{F7E14F2E-7D3E-4E81-9517-A423319608AD}" type="datetimeFigureOut">
              <a:rPr lang="en-US" smtClean="0"/>
              <a:t>9/14/2023</a:t>
            </a:fld>
            <a:endParaRPr lang="en-US"/>
          </a:p>
        </p:txBody>
      </p:sp>
      <p:sp>
        <p:nvSpPr>
          <p:cNvPr id="5" name="Footer Placeholder 4">
            <a:extLst>
              <a:ext uri="{FF2B5EF4-FFF2-40B4-BE49-F238E27FC236}">
                <a16:creationId xmlns:a16="http://schemas.microsoft.com/office/drawing/2014/main" id="{2ACC489A-5D47-3A61-0525-89EC48F57E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7E3550-4B61-A900-F002-C0DC06E711B6}"/>
              </a:ext>
            </a:extLst>
          </p:cNvPr>
          <p:cNvSpPr>
            <a:spLocks noGrp="1"/>
          </p:cNvSpPr>
          <p:nvPr>
            <p:ph type="sldNum" sz="quarter" idx="12"/>
          </p:nvPr>
        </p:nvSpPr>
        <p:spPr/>
        <p:txBody>
          <a:bodyPr/>
          <a:lstStyle/>
          <a:p>
            <a:fld id="{D9FAF8FD-05DA-4A26-9424-9312915CBF12}" type="slidenum">
              <a:rPr lang="en-US" smtClean="0"/>
              <a:t>‹#›</a:t>
            </a:fld>
            <a:endParaRPr lang="en-US"/>
          </a:p>
        </p:txBody>
      </p:sp>
    </p:spTree>
    <p:extLst>
      <p:ext uri="{BB962C8B-B14F-4D97-AF65-F5344CB8AC3E}">
        <p14:creationId xmlns:p14="http://schemas.microsoft.com/office/powerpoint/2010/main" val="2533822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856BF-E978-7334-1DE3-BAD0C94A68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410D45-7417-9507-337A-5D5B312587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93DAE6-62AA-DA07-33F2-596E06DFFB42}"/>
              </a:ext>
            </a:extLst>
          </p:cNvPr>
          <p:cNvSpPr>
            <a:spLocks noGrp="1"/>
          </p:cNvSpPr>
          <p:nvPr>
            <p:ph type="dt" sz="half" idx="10"/>
          </p:nvPr>
        </p:nvSpPr>
        <p:spPr/>
        <p:txBody>
          <a:bodyPr/>
          <a:lstStyle/>
          <a:p>
            <a:fld id="{F7E14F2E-7D3E-4E81-9517-A423319608AD}" type="datetimeFigureOut">
              <a:rPr lang="en-US" smtClean="0"/>
              <a:t>9/14/2023</a:t>
            </a:fld>
            <a:endParaRPr lang="en-US"/>
          </a:p>
        </p:txBody>
      </p:sp>
      <p:sp>
        <p:nvSpPr>
          <p:cNvPr id="5" name="Footer Placeholder 4">
            <a:extLst>
              <a:ext uri="{FF2B5EF4-FFF2-40B4-BE49-F238E27FC236}">
                <a16:creationId xmlns:a16="http://schemas.microsoft.com/office/drawing/2014/main" id="{DFF8B976-5464-429F-8DBB-DD4E377898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B2C933-B86F-EB0C-F249-C700D2B0C195}"/>
              </a:ext>
            </a:extLst>
          </p:cNvPr>
          <p:cNvSpPr>
            <a:spLocks noGrp="1"/>
          </p:cNvSpPr>
          <p:nvPr>
            <p:ph type="sldNum" sz="quarter" idx="12"/>
          </p:nvPr>
        </p:nvSpPr>
        <p:spPr/>
        <p:txBody>
          <a:bodyPr/>
          <a:lstStyle/>
          <a:p>
            <a:fld id="{D9FAF8FD-05DA-4A26-9424-9312915CBF12}" type="slidenum">
              <a:rPr lang="en-US" smtClean="0"/>
              <a:t>‹#›</a:t>
            </a:fld>
            <a:endParaRPr lang="en-US"/>
          </a:p>
        </p:txBody>
      </p:sp>
    </p:spTree>
    <p:extLst>
      <p:ext uri="{BB962C8B-B14F-4D97-AF65-F5344CB8AC3E}">
        <p14:creationId xmlns:p14="http://schemas.microsoft.com/office/powerpoint/2010/main" val="1144844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9A800-B8D2-0CD2-9F6C-FD68614292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995585-10CC-0C75-8D63-55DD835CC0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07175E-A3A0-808D-604B-3A489E16AB78}"/>
              </a:ext>
            </a:extLst>
          </p:cNvPr>
          <p:cNvSpPr>
            <a:spLocks noGrp="1"/>
          </p:cNvSpPr>
          <p:nvPr>
            <p:ph type="dt" sz="half" idx="10"/>
          </p:nvPr>
        </p:nvSpPr>
        <p:spPr/>
        <p:txBody>
          <a:bodyPr/>
          <a:lstStyle/>
          <a:p>
            <a:fld id="{F7E14F2E-7D3E-4E81-9517-A423319608AD}" type="datetimeFigureOut">
              <a:rPr lang="en-US" smtClean="0"/>
              <a:t>9/14/2023</a:t>
            </a:fld>
            <a:endParaRPr lang="en-US"/>
          </a:p>
        </p:txBody>
      </p:sp>
      <p:sp>
        <p:nvSpPr>
          <p:cNvPr id="5" name="Footer Placeholder 4">
            <a:extLst>
              <a:ext uri="{FF2B5EF4-FFF2-40B4-BE49-F238E27FC236}">
                <a16:creationId xmlns:a16="http://schemas.microsoft.com/office/drawing/2014/main" id="{B482EA2B-7C0B-B18E-6A16-8909A96EE3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33483A-7DEB-A0F4-2C9B-1AF6D2685666}"/>
              </a:ext>
            </a:extLst>
          </p:cNvPr>
          <p:cNvSpPr>
            <a:spLocks noGrp="1"/>
          </p:cNvSpPr>
          <p:nvPr>
            <p:ph type="sldNum" sz="quarter" idx="12"/>
          </p:nvPr>
        </p:nvSpPr>
        <p:spPr/>
        <p:txBody>
          <a:bodyPr/>
          <a:lstStyle/>
          <a:p>
            <a:fld id="{D9FAF8FD-05DA-4A26-9424-9312915CBF12}" type="slidenum">
              <a:rPr lang="en-US" smtClean="0"/>
              <a:t>‹#›</a:t>
            </a:fld>
            <a:endParaRPr lang="en-US"/>
          </a:p>
        </p:txBody>
      </p:sp>
    </p:spTree>
    <p:extLst>
      <p:ext uri="{BB962C8B-B14F-4D97-AF65-F5344CB8AC3E}">
        <p14:creationId xmlns:p14="http://schemas.microsoft.com/office/powerpoint/2010/main" val="2357540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2C866-EF16-1028-AA91-9D8132331C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06D97B-EAE2-D843-22BC-E4510DCF257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B7F482-B5E3-82DC-32A2-3BDDEF2E8C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244BFB-4A88-80A5-3D58-59F86616F805}"/>
              </a:ext>
            </a:extLst>
          </p:cNvPr>
          <p:cNvSpPr>
            <a:spLocks noGrp="1"/>
          </p:cNvSpPr>
          <p:nvPr>
            <p:ph type="dt" sz="half" idx="10"/>
          </p:nvPr>
        </p:nvSpPr>
        <p:spPr/>
        <p:txBody>
          <a:bodyPr/>
          <a:lstStyle/>
          <a:p>
            <a:fld id="{F7E14F2E-7D3E-4E81-9517-A423319608AD}" type="datetimeFigureOut">
              <a:rPr lang="en-US" smtClean="0"/>
              <a:t>9/14/2023</a:t>
            </a:fld>
            <a:endParaRPr lang="en-US"/>
          </a:p>
        </p:txBody>
      </p:sp>
      <p:sp>
        <p:nvSpPr>
          <p:cNvPr id="6" name="Footer Placeholder 5">
            <a:extLst>
              <a:ext uri="{FF2B5EF4-FFF2-40B4-BE49-F238E27FC236}">
                <a16:creationId xmlns:a16="http://schemas.microsoft.com/office/drawing/2014/main" id="{78E02BEC-1428-9141-8351-83522B625F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376F86-AA1D-626B-97A1-CDA69AC0B893}"/>
              </a:ext>
            </a:extLst>
          </p:cNvPr>
          <p:cNvSpPr>
            <a:spLocks noGrp="1"/>
          </p:cNvSpPr>
          <p:nvPr>
            <p:ph type="sldNum" sz="quarter" idx="12"/>
          </p:nvPr>
        </p:nvSpPr>
        <p:spPr/>
        <p:txBody>
          <a:bodyPr/>
          <a:lstStyle/>
          <a:p>
            <a:fld id="{D9FAF8FD-05DA-4A26-9424-9312915CBF12}" type="slidenum">
              <a:rPr lang="en-US" smtClean="0"/>
              <a:t>‹#›</a:t>
            </a:fld>
            <a:endParaRPr lang="en-US"/>
          </a:p>
        </p:txBody>
      </p:sp>
    </p:spTree>
    <p:extLst>
      <p:ext uri="{BB962C8B-B14F-4D97-AF65-F5344CB8AC3E}">
        <p14:creationId xmlns:p14="http://schemas.microsoft.com/office/powerpoint/2010/main" val="1323770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DF957-D0FF-E17B-D80B-AFAB0F3FDC5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454B2C2-146B-3BDC-1FA4-45B94C9AB8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EDE898-40E1-DCB3-E22D-CFB90253DFC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7CB1C5-68C6-89DF-2A6A-DABE73E577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7E1883-36AB-9A31-74B0-CE66914812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665594C-D09A-337D-B9C6-F5E5234C6618}"/>
              </a:ext>
            </a:extLst>
          </p:cNvPr>
          <p:cNvSpPr>
            <a:spLocks noGrp="1"/>
          </p:cNvSpPr>
          <p:nvPr>
            <p:ph type="dt" sz="half" idx="10"/>
          </p:nvPr>
        </p:nvSpPr>
        <p:spPr/>
        <p:txBody>
          <a:bodyPr/>
          <a:lstStyle/>
          <a:p>
            <a:fld id="{F7E14F2E-7D3E-4E81-9517-A423319608AD}" type="datetimeFigureOut">
              <a:rPr lang="en-US" smtClean="0"/>
              <a:t>9/14/2023</a:t>
            </a:fld>
            <a:endParaRPr lang="en-US"/>
          </a:p>
        </p:txBody>
      </p:sp>
      <p:sp>
        <p:nvSpPr>
          <p:cNvPr id="8" name="Footer Placeholder 7">
            <a:extLst>
              <a:ext uri="{FF2B5EF4-FFF2-40B4-BE49-F238E27FC236}">
                <a16:creationId xmlns:a16="http://schemas.microsoft.com/office/drawing/2014/main" id="{7BB46A1B-F644-8DAF-7F71-37008A44343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7E1819-E7C8-B831-298D-3B5CB5540939}"/>
              </a:ext>
            </a:extLst>
          </p:cNvPr>
          <p:cNvSpPr>
            <a:spLocks noGrp="1"/>
          </p:cNvSpPr>
          <p:nvPr>
            <p:ph type="sldNum" sz="quarter" idx="12"/>
          </p:nvPr>
        </p:nvSpPr>
        <p:spPr/>
        <p:txBody>
          <a:bodyPr/>
          <a:lstStyle/>
          <a:p>
            <a:fld id="{D9FAF8FD-05DA-4A26-9424-9312915CBF12}" type="slidenum">
              <a:rPr lang="en-US" smtClean="0"/>
              <a:t>‹#›</a:t>
            </a:fld>
            <a:endParaRPr lang="en-US"/>
          </a:p>
        </p:txBody>
      </p:sp>
    </p:spTree>
    <p:extLst>
      <p:ext uri="{BB962C8B-B14F-4D97-AF65-F5344CB8AC3E}">
        <p14:creationId xmlns:p14="http://schemas.microsoft.com/office/powerpoint/2010/main" val="413004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291E4-D779-AC06-5D8F-69CC169AFE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7118E6-989C-791E-23ED-6CEC195B20C2}"/>
              </a:ext>
            </a:extLst>
          </p:cNvPr>
          <p:cNvSpPr>
            <a:spLocks noGrp="1"/>
          </p:cNvSpPr>
          <p:nvPr>
            <p:ph type="dt" sz="half" idx="10"/>
          </p:nvPr>
        </p:nvSpPr>
        <p:spPr/>
        <p:txBody>
          <a:bodyPr/>
          <a:lstStyle/>
          <a:p>
            <a:fld id="{F7E14F2E-7D3E-4E81-9517-A423319608AD}" type="datetimeFigureOut">
              <a:rPr lang="en-US" smtClean="0"/>
              <a:t>9/14/2023</a:t>
            </a:fld>
            <a:endParaRPr lang="en-US"/>
          </a:p>
        </p:txBody>
      </p:sp>
      <p:sp>
        <p:nvSpPr>
          <p:cNvPr id="4" name="Footer Placeholder 3">
            <a:extLst>
              <a:ext uri="{FF2B5EF4-FFF2-40B4-BE49-F238E27FC236}">
                <a16:creationId xmlns:a16="http://schemas.microsoft.com/office/drawing/2014/main" id="{F2782027-0F42-435F-67B9-349761624AE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6AAD469-CBA3-B831-8863-5AB635DF4B88}"/>
              </a:ext>
            </a:extLst>
          </p:cNvPr>
          <p:cNvSpPr>
            <a:spLocks noGrp="1"/>
          </p:cNvSpPr>
          <p:nvPr>
            <p:ph type="sldNum" sz="quarter" idx="12"/>
          </p:nvPr>
        </p:nvSpPr>
        <p:spPr/>
        <p:txBody>
          <a:bodyPr/>
          <a:lstStyle/>
          <a:p>
            <a:fld id="{D9FAF8FD-05DA-4A26-9424-9312915CBF12}" type="slidenum">
              <a:rPr lang="en-US" smtClean="0"/>
              <a:t>‹#›</a:t>
            </a:fld>
            <a:endParaRPr lang="en-US"/>
          </a:p>
        </p:txBody>
      </p:sp>
    </p:spTree>
    <p:extLst>
      <p:ext uri="{BB962C8B-B14F-4D97-AF65-F5344CB8AC3E}">
        <p14:creationId xmlns:p14="http://schemas.microsoft.com/office/powerpoint/2010/main" val="263430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DD54DC-30AE-7A9D-1434-BFD93D1B5832}"/>
              </a:ext>
            </a:extLst>
          </p:cNvPr>
          <p:cNvSpPr>
            <a:spLocks noGrp="1"/>
          </p:cNvSpPr>
          <p:nvPr>
            <p:ph type="dt" sz="half" idx="10"/>
          </p:nvPr>
        </p:nvSpPr>
        <p:spPr/>
        <p:txBody>
          <a:bodyPr/>
          <a:lstStyle/>
          <a:p>
            <a:fld id="{F7E14F2E-7D3E-4E81-9517-A423319608AD}" type="datetimeFigureOut">
              <a:rPr lang="en-US" smtClean="0"/>
              <a:t>9/14/2023</a:t>
            </a:fld>
            <a:endParaRPr lang="en-US"/>
          </a:p>
        </p:txBody>
      </p:sp>
      <p:sp>
        <p:nvSpPr>
          <p:cNvPr id="3" name="Footer Placeholder 2">
            <a:extLst>
              <a:ext uri="{FF2B5EF4-FFF2-40B4-BE49-F238E27FC236}">
                <a16:creationId xmlns:a16="http://schemas.microsoft.com/office/drawing/2014/main" id="{38B91568-8110-F8B1-4419-E391188AAE3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796C9F-F41C-48F4-A07C-1BF1F225C630}"/>
              </a:ext>
            </a:extLst>
          </p:cNvPr>
          <p:cNvSpPr>
            <a:spLocks noGrp="1"/>
          </p:cNvSpPr>
          <p:nvPr>
            <p:ph type="sldNum" sz="quarter" idx="12"/>
          </p:nvPr>
        </p:nvSpPr>
        <p:spPr/>
        <p:txBody>
          <a:bodyPr/>
          <a:lstStyle/>
          <a:p>
            <a:fld id="{D9FAF8FD-05DA-4A26-9424-9312915CBF12}" type="slidenum">
              <a:rPr lang="en-US" smtClean="0"/>
              <a:t>‹#›</a:t>
            </a:fld>
            <a:endParaRPr lang="en-US"/>
          </a:p>
        </p:txBody>
      </p:sp>
    </p:spTree>
    <p:extLst>
      <p:ext uri="{BB962C8B-B14F-4D97-AF65-F5344CB8AC3E}">
        <p14:creationId xmlns:p14="http://schemas.microsoft.com/office/powerpoint/2010/main" val="1722426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2F107-B961-B162-C4AB-2F4F2E8503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5160476-B47C-FD85-8553-0ABB3459F7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5D5ADC-8E39-EA1B-22D1-BC9CC1AD6F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C4B4A9-CA37-798C-C89D-B548EC00CE73}"/>
              </a:ext>
            </a:extLst>
          </p:cNvPr>
          <p:cNvSpPr>
            <a:spLocks noGrp="1"/>
          </p:cNvSpPr>
          <p:nvPr>
            <p:ph type="dt" sz="half" idx="10"/>
          </p:nvPr>
        </p:nvSpPr>
        <p:spPr/>
        <p:txBody>
          <a:bodyPr/>
          <a:lstStyle/>
          <a:p>
            <a:fld id="{F7E14F2E-7D3E-4E81-9517-A423319608AD}" type="datetimeFigureOut">
              <a:rPr lang="en-US" smtClean="0"/>
              <a:t>9/14/2023</a:t>
            </a:fld>
            <a:endParaRPr lang="en-US"/>
          </a:p>
        </p:txBody>
      </p:sp>
      <p:sp>
        <p:nvSpPr>
          <p:cNvPr id="6" name="Footer Placeholder 5">
            <a:extLst>
              <a:ext uri="{FF2B5EF4-FFF2-40B4-BE49-F238E27FC236}">
                <a16:creationId xmlns:a16="http://schemas.microsoft.com/office/drawing/2014/main" id="{CACFB171-8CE3-C2AA-A084-CE474F2C6F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EB471F-FEE7-260E-9202-D5F057AD877A}"/>
              </a:ext>
            </a:extLst>
          </p:cNvPr>
          <p:cNvSpPr>
            <a:spLocks noGrp="1"/>
          </p:cNvSpPr>
          <p:nvPr>
            <p:ph type="sldNum" sz="quarter" idx="12"/>
          </p:nvPr>
        </p:nvSpPr>
        <p:spPr/>
        <p:txBody>
          <a:bodyPr/>
          <a:lstStyle/>
          <a:p>
            <a:fld id="{D9FAF8FD-05DA-4A26-9424-9312915CBF12}" type="slidenum">
              <a:rPr lang="en-US" smtClean="0"/>
              <a:t>‹#›</a:t>
            </a:fld>
            <a:endParaRPr lang="en-US"/>
          </a:p>
        </p:txBody>
      </p:sp>
    </p:spTree>
    <p:extLst>
      <p:ext uri="{BB962C8B-B14F-4D97-AF65-F5344CB8AC3E}">
        <p14:creationId xmlns:p14="http://schemas.microsoft.com/office/powerpoint/2010/main" val="1127303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75337-FF32-89D1-4031-DDF11E43F9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BF1F7D1-5595-3F37-E5A7-49A62DA7F3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F5332F-B3AE-53E2-A1C2-5AECE414E8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CAB6DD-B1DA-99A7-85E9-7E83ABB57FCC}"/>
              </a:ext>
            </a:extLst>
          </p:cNvPr>
          <p:cNvSpPr>
            <a:spLocks noGrp="1"/>
          </p:cNvSpPr>
          <p:nvPr>
            <p:ph type="dt" sz="half" idx="10"/>
          </p:nvPr>
        </p:nvSpPr>
        <p:spPr/>
        <p:txBody>
          <a:bodyPr/>
          <a:lstStyle/>
          <a:p>
            <a:fld id="{F7E14F2E-7D3E-4E81-9517-A423319608AD}" type="datetimeFigureOut">
              <a:rPr lang="en-US" smtClean="0"/>
              <a:t>9/14/2023</a:t>
            </a:fld>
            <a:endParaRPr lang="en-US"/>
          </a:p>
        </p:txBody>
      </p:sp>
      <p:sp>
        <p:nvSpPr>
          <p:cNvPr id="6" name="Footer Placeholder 5">
            <a:extLst>
              <a:ext uri="{FF2B5EF4-FFF2-40B4-BE49-F238E27FC236}">
                <a16:creationId xmlns:a16="http://schemas.microsoft.com/office/drawing/2014/main" id="{F5A20B37-EA55-3BCA-73AC-064B291975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BAF221-9421-EB25-BE2C-969C5C6ACE9C}"/>
              </a:ext>
            </a:extLst>
          </p:cNvPr>
          <p:cNvSpPr>
            <a:spLocks noGrp="1"/>
          </p:cNvSpPr>
          <p:nvPr>
            <p:ph type="sldNum" sz="quarter" idx="12"/>
          </p:nvPr>
        </p:nvSpPr>
        <p:spPr/>
        <p:txBody>
          <a:bodyPr/>
          <a:lstStyle/>
          <a:p>
            <a:fld id="{D9FAF8FD-05DA-4A26-9424-9312915CBF12}" type="slidenum">
              <a:rPr lang="en-US" smtClean="0"/>
              <a:t>‹#›</a:t>
            </a:fld>
            <a:endParaRPr lang="en-US"/>
          </a:p>
        </p:txBody>
      </p:sp>
    </p:spTree>
    <p:extLst>
      <p:ext uri="{BB962C8B-B14F-4D97-AF65-F5344CB8AC3E}">
        <p14:creationId xmlns:p14="http://schemas.microsoft.com/office/powerpoint/2010/main" val="369398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9E7D9-7A5D-672B-E01C-27591A14D8D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DEC8DC9-B49D-589C-6C62-177FAB16CE5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07913A-6FB4-5930-DD65-18DDC6AB9E0C}"/>
              </a:ext>
            </a:extLst>
          </p:cNvPr>
          <p:cNvSpPr>
            <a:spLocks noGrp="1"/>
          </p:cNvSpPr>
          <p:nvPr>
            <p:ph type="dt" sz="half" idx="10"/>
          </p:nvPr>
        </p:nvSpPr>
        <p:spPr/>
        <p:txBody>
          <a:bodyPr/>
          <a:lstStyle/>
          <a:p>
            <a:fld id="{F7E14F2E-7D3E-4E81-9517-A423319608AD}" type="datetimeFigureOut">
              <a:rPr lang="en-US" smtClean="0"/>
              <a:t>9/14/2023</a:t>
            </a:fld>
            <a:endParaRPr lang="en-US"/>
          </a:p>
        </p:txBody>
      </p:sp>
      <p:sp>
        <p:nvSpPr>
          <p:cNvPr id="5" name="Footer Placeholder 4">
            <a:extLst>
              <a:ext uri="{FF2B5EF4-FFF2-40B4-BE49-F238E27FC236}">
                <a16:creationId xmlns:a16="http://schemas.microsoft.com/office/drawing/2014/main" id="{DB8B2BAC-6735-F8A1-8AE3-B5A84ED979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196E13-B563-E391-CBF1-04F493D1C8AC}"/>
              </a:ext>
            </a:extLst>
          </p:cNvPr>
          <p:cNvSpPr>
            <a:spLocks noGrp="1"/>
          </p:cNvSpPr>
          <p:nvPr>
            <p:ph type="sldNum" sz="quarter" idx="12"/>
          </p:nvPr>
        </p:nvSpPr>
        <p:spPr/>
        <p:txBody>
          <a:bodyPr/>
          <a:lstStyle/>
          <a:p>
            <a:fld id="{D9FAF8FD-05DA-4A26-9424-9312915CBF12}" type="slidenum">
              <a:rPr lang="en-US" smtClean="0"/>
              <a:t>‹#›</a:t>
            </a:fld>
            <a:endParaRPr lang="en-US"/>
          </a:p>
        </p:txBody>
      </p:sp>
    </p:spTree>
    <p:extLst>
      <p:ext uri="{BB962C8B-B14F-4D97-AF65-F5344CB8AC3E}">
        <p14:creationId xmlns:p14="http://schemas.microsoft.com/office/powerpoint/2010/main" val="1877104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BD42AD-4B92-95FA-AD7B-B8137A04BC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CA1DB4F-6636-F4C6-E271-6EBBF90B67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5644E1-06B3-9FD9-B69C-BC24EB09EDBD}"/>
              </a:ext>
            </a:extLst>
          </p:cNvPr>
          <p:cNvSpPr>
            <a:spLocks noGrp="1"/>
          </p:cNvSpPr>
          <p:nvPr>
            <p:ph type="dt" sz="half" idx="10"/>
          </p:nvPr>
        </p:nvSpPr>
        <p:spPr/>
        <p:txBody>
          <a:bodyPr/>
          <a:lstStyle/>
          <a:p>
            <a:fld id="{F7E14F2E-7D3E-4E81-9517-A423319608AD}" type="datetimeFigureOut">
              <a:rPr lang="en-US" smtClean="0"/>
              <a:t>9/14/2023</a:t>
            </a:fld>
            <a:endParaRPr lang="en-US"/>
          </a:p>
        </p:txBody>
      </p:sp>
      <p:sp>
        <p:nvSpPr>
          <p:cNvPr id="5" name="Footer Placeholder 4">
            <a:extLst>
              <a:ext uri="{FF2B5EF4-FFF2-40B4-BE49-F238E27FC236}">
                <a16:creationId xmlns:a16="http://schemas.microsoft.com/office/drawing/2014/main" id="{4AD898FF-8D20-0C10-E2DC-EC0688281E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EE6FF8-FBFB-A79B-6439-154D0387AA2C}"/>
              </a:ext>
            </a:extLst>
          </p:cNvPr>
          <p:cNvSpPr>
            <a:spLocks noGrp="1"/>
          </p:cNvSpPr>
          <p:nvPr>
            <p:ph type="sldNum" sz="quarter" idx="12"/>
          </p:nvPr>
        </p:nvSpPr>
        <p:spPr/>
        <p:txBody>
          <a:bodyPr/>
          <a:lstStyle/>
          <a:p>
            <a:fld id="{D9FAF8FD-05DA-4A26-9424-9312915CBF12}" type="slidenum">
              <a:rPr lang="en-US" smtClean="0"/>
              <a:t>‹#›</a:t>
            </a:fld>
            <a:endParaRPr lang="en-US"/>
          </a:p>
        </p:txBody>
      </p:sp>
    </p:spTree>
    <p:extLst>
      <p:ext uri="{BB962C8B-B14F-4D97-AF65-F5344CB8AC3E}">
        <p14:creationId xmlns:p14="http://schemas.microsoft.com/office/powerpoint/2010/main" val="2638722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E9BA68-24F7-11EB-1477-49EEDFAED4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BB21453-25C3-BC83-111E-8E235FA065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B3F28E-D5C6-D4C4-CFB4-7139F7A6A9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E14F2E-7D3E-4E81-9517-A423319608AD}" type="datetimeFigureOut">
              <a:rPr lang="en-US" smtClean="0"/>
              <a:t>9/14/2023</a:t>
            </a:fld>
            <a:endParaRPr lang="en-US"/>
          </a:p>
        </p:txBody>
      </p:sp>
      <p:sp>
        <p:nvSpPr>
          <p:cNvPr id="5" name="Footer Placeholder 4">
            <a:extLst>
              <a:ext uri="{FF2B5EF4-FFF2-40B4-BE49-F238E27FC236}">
                <a16:creationId xmlns:a16="http://schemas.microsoft.com/office/drawing/2014/main" id="{C65FA601-8BD3-4F0E-8B59-77A3A5CA0E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A3110CD-99BD-C2C6-080F-1EA99ED0C0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FAF8FD-05DA-4A26-9424-9312915CBF12}" type="slidenum">
              <a:rPr lang="en-US" smtClean="0"/>
              <a:t>‹#›</a:t>
            </a:fld>
            <a:endParaRPr lang="en-US"/>
          </a:p>
        </p:txBody>
      </p:sp>
    </p:spTree>
    <p:extLst>
      <p:ext uri="{BB962C8B-B14F-4D97-AF65-F5344CB8AC3E}">
        <p14:creationId xmlns:p14="http://schemas.microsoft.com/office/powerpoint/2010/main" val="26249013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200024" y="1586204"/>
            <a:ext cx="11687175" cy="2313992"/>
          </a:xfrm>
        </p:spPr>
        <p:txBody>
          <a:bodyPr>
            <a:normAutofit fontScale="90000"/>
          </a:bodyPr>
          <a:lstStyle/>
          <a:p>
            <a:r>
              <a:rPr lang="en-US" b="1" dirty="0">
                <a:solidFill>
                  <a:schemeClr val="accent4"/>
                </a:solidFill>
                <a:effectLst>
                  <a:outerShdw blurRad="38100" dist="38100" dir="2700000" algn="tl">
                    <a:srgbClr val="000000">
                      <a:alpha val="43137"/>
                    </a:srgbClr>
                  </a:outerShdw>
                </a:effectLst>
              </a:rPr>
              <a:t>2023 Building/Fire Permit Fee Methodology Change </a:t>
            </a:r>
            <a:br>
              <a:rPr lang="en-US" b="1" dirty="0">
                <a:solidFill>
                  <a:schemeClr val="accent4"/>
                </a:solidFill>
                <a:effectLst>
                  <a:outerShdw blurRad="38100" dist="38100" dir="2700000" algn="tl">
                    <a:srgbClr val="000000">
                      <a:alpha val="43137"/>
                    </a:srgbClr>
                  </a:outerShdw>
                </a:effectLst>
              </a:rPr>
            </a:br>
            <a:r>
              <a:rPr lang="en-US" b="1" dirty="0">
                <a:solidFill>
                  <a:schemeClr val="accent4"/>
                </a:solidFill>
                <a:effectLst>
                  <a:outerShdw blurRad="38100" dist="38100" dir="2700000" algn="tl">
                    <a:srgbClr val="000000">
                      <a:alpha val="43137"/>
                    </a:srgbClr>
                  </a:outerShdw>
                </a:effectLst>
              </a:rPr>
              <a:t> </a:t>
            </a:r>
          </a:p>
        </p:txBody>
      </p:sp>
      <p:sp>
        <p:nvSpPr>
          <p:cNvPr id="6" name="TextBox 5">
            <a:extLst>
              <a:ext uri="{FF2B5EF4-FFF2-40B4-BE49-F238E27FC236}">
                <a16:creationId xmlns:a16="http://schemas.microsoft.com/office/drawing/2014/main" id="{A112F435-53DF-5606-6740-963AE108FF9F}"/>
              </a:ext>
            </a:extLst>
          </p:cNvPr>
          <p:cNvSpPr txBox="1"/>
          <p:nvPr/>
        </p:nvSpPr>
        <p:spPr>
          <a:xfrm>
            <a:off x="1159588" y="6093732"/>
            <a:ext cx="10624975"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Building/Fire Permit Fee Update </a:t>
            </a:r>
          </a:p>
        </p:txBody>
      </p:sp>
      <p:sp>
        <p:nvSpPr>
          <p:cNvPr id="8" name="Subtitle 7">
            <a:extLst>
              <a:ext uri="{FF2B5EF4-FFF2-40B4-BE49-F238E27FC236}">
                <a16:creationId xmlns:a16="http://schemas.microsoft.com/office/drawing/2014/main" id="{F6E2A0C1-89C4-A57A-F179-678F71E47BD4}"/>
              </a:ext>
            </a:extLst>
          </p:cNvPr>
          <p:cNvSpPr>
            <a:spLocks noGrp="1"/>
          </p:cNvSpPr>
          <p:nvPr>
            <p:ph type="subTitle" idx="1"/>
          </p:nvPr>
        </p:nvSpPr>
        <p:spPr>
          <a:xfrm>
            <a:off x="1471611" y="4171205"/>
            <a:ext cx="9144000" cy="1655762"/>
          </a:xfrm>
        </p:spPr>
        <p:txBody>
          <a:bodyPr/>
          <a:lstStyle/>
          <a:p>
            <a:r>
              <a:rPr lang="en-US" dirty="0"/>
              <a:t>Information Session for Local Builders/Developers</a:t>
            </a:r>
          </a:p>
          <a:p>
            <a:r>
              <a:rPr lang="en-US" dirty="0"/>
              <a:t>September 14</a:t>
            </a:r>
            <a:r>
              <a:rPr lang="en-US" baseline="30000" dirty="0"/>
              <a:t>th</a:t>
            </a:r>
            <a:r>
              <a:rPr lang="en-US" dirty="0"/>
              <a:t> (Via Zoom) and September 20</a:t>
            </a:r>
            <a:r>
              <a:rPr lang="en-US" baseline="30000" dirty="0"/>
              <a:t>th </a:t>
            </a:r>
            <a:r>
              <a:rPr lang="en-US" dirty="0"/>
              <a:t>(in person) </a:t>
            </a:r>
          </a:p>
        </p:txBody>
      </p:sp>
      <p:pic>
        <p:nvPicPr>
          <p:cNvPr id="10" name="Picture 9" descr="A close-up of a logo&#10;&#10;Description automatically generated with low confidence">
            <a:extLst>
              <a:ext uri="{FF2B5EF4-FFF2-40B4-BE49-F238E27FC236}">
                <a16:creationId xmlns:a16="http://schemas.microsoft.com/office/drawing/2014/main" id="{64DEC6BE-2A00-D784-C101-10C54D2FE9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Tree>
    <p:extLst>
      <p:ext uri="{BB962C8B-B14F-4D97-AF65-F5344CB8AC3E}">
        <p14:creationId xmlns:p14="http://schemas.microsoft.com/office/powerpoint/2010/main" val="465357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Background</a:t>
            </a:r>
            <a:endParaRPr lang="en-US"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2E9C00A1-13D6-A165-73AD-CDC48E97A6F0}"/>
              </a:ext>
            </a:extLst>
          </p:cNvPr>
          <p:cNvSpPr>
            <a:spLocks noGrp="1"/>
          </p:cNvSpPr>
          <p:nvPr>
            <p:ph type="subTitle" idx="1"/>
          </p:nvPr>
        </p:nvSpPr>
        <p:spPr>
          <a:xfrm>
            <a:off x="897488" y="1443506"/>
            <a:ext cx="9667875" cy="4314825"/>
          </a:xfrm>
        </p:spPr>
        <p:txBody>
          <a:bodyPr>
            <a:normAutofit/>
          </a:bodyPr>
          <a:lstStyle/>
          <a:p>
            <a:pPr marL="457200" indent="-457200" algn="l">
              <a:buFont typeface="Wingdings" panose="05000000000000000000" pitchFamily="2" charset="2"/>
              <a:buChar char="§"/>
            </a:pPr>
            <a:r>
              <a:rPr lang="en-US" sz="2600" b="1" dirty="0">
                <a:solidFill>
                  <a:schemeClr val="bg1"/>
                </a:solidFill>
              </a:rPr>
              <a:t>Last Update 2019 </a:t>
            </a:r>
            <a:r>
              <a:rPr lang="en-US" sz="2800" b="1" dirty="0"/>
              <a:t> </a:t>
            </a:r>
          </a:p>
          <a:p>
            <a:pPr marL="457200" indent="-457200" algn="l">
              <a:buFont typeface="Wingdings" panose="05000000000000000000" pitchFamily="2" charset="2"/>
              <a:buChar char="§"/>
            </a:pPr>
            <a:r>
              <a:rPr lang="en-US" sz="2600" b="1" dirty="0">
                <a:solidFill>
                  <a:schemeClr val="bg1"/>
                </a:solidFill>
              </a:rPr>
              <a:t>Conducted Citywide Cost of Service (User Fee) Study</a:t>
            </a:r>
          </a:p>
          <a:p>
            <a:pPr marL="457200" indent="-457200" algn="l">
              <a:buFont typeface="Wingdings" panose="05000000000000000000" pitchFamily="2" charset="2"/>
              <a:buChar char="§"/>
            </a:pPr>
            <a:r>
              <a:rPr lang="en-US" sz="2600" b="1" dirty="0">
                <a:solidFill>
                  <a:schemeClr val="bg1"/>
                </a:solidFill>
              </a:rPr>
              <a:t>Departments Included</a:t>
            </a:r>
          </a:p>
          <a:p>
            <a:pPr lvl="2" algn="l"/>
            <a:r>
              <a:rPr lang="en-US" sz="2400" dirty="0"/>
              <a:t>City Clerk			Fire</a:t>
            </a:r>
          </a:p>
          <a:p>
            <a:pPr lvl="2" algn="l"/>
            <a:r>
              <a:rPr lang="en-US" sz="2400" dirty="0"/>
              <a:t>Building 			Parks and Recreation</a:t>
            </a:r>
          </a:p>
          <a:p>
            <a:pPr lvl="2" algn="l"/>
            <a:r>
              <a:rPr lang="en-US" sz="2400" dirty="0"/>
              <a:t>Planning			Police</a:t>
            </a:r>
          </a:p>
          <a:p>
            <a:pPr lvl="2" algn="l"/>
            <a:r>
              <a:rPr lang="en-US" sz="2400" dirty="0"/>
              <a:t>Engineering			Transit</a:t>
            </a:r>
          </a:p>
          <a:p>
            <a:pPr lvl="2" algn="l"/>
            <a:r>
              <a:rPr lang="en-US" sz="2400" dirty="0"/>
              <a:t>Finance</a:t>
            </a:r>
          </a:p>
          <a:p>
            <a:pPr algn="l"/>
            <a:endParaRPr lang="en-US" dirty="0"/>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187038"/>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Tri Annual Building/Fire Code Adoption </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Tree>
    <p:extLst>
      <p:ext uri="{BB962C8B-B14F-4D97-AF65-F5344CB8AC3E}">
        <p14:creationId xmlns:p14="http://schemas.microsoft.com/office/powerpoint/2010/main" val="3010724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Goals in 2019</a:t>
            </a:r>
            <a:endParaRPr lang="en-US"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2E9C00A1-13D6-A165-73AD-CDC48E97A6F0}"/>
              </a:ext>
            </a:extLst>
          </p:cNvPr>
          <p:cNvSpPr>
            <a:spLocks noGrp="1"/>
          </p:cNvSpPr>
          <p:nvPr>
            <p:ph type="subTitle" idx="1"/>
          </p:nvPr>
        </p:nvSpPr>
        <p:spPr>
          <a:xfrm>
            <a:off x="1032588" y="1455381"/>
            <a:ext cx="10668000" cy="4314825"/>
          </a:xfrm>
        </p:spPr>
        <p:txBody>
          <a:bodyPr>
            <a:normAutofit fontScale="25000" lnSpcReduction="20000"/>
          </a:bodyPr>
          <a:lstStyle/>
          <a:p>
            <a:pPr marL="461963" indent="-461963" algn="l">
              <a:buFont typeface="Wingdings" panose="05000000000000000000" pitchFamily="2" charset="2"/>
              <a:buChar char="§"/>
            </a:pPr>
            <a:r>
              <a:rPr lang="en-US" sz="10400" b="1" dirty="0">
                <a:solidFill>
                  <a:schemeClr val="bg1"/>
                </a:solidFill>
                <a:latin typeface="Calibri" panose="020F0502020204030204" pitchFamily="34" charset="0"/>
                <a:cs typeface="Calibri" panose="020F0502020204030204" pitchFamily="34" charset="0"/>
              </a:rPr>
              <a:t>Survey intended to calculate full cost of providing city services.</a:t>
            </a:r>
          </a:p>
          <a:p>
            <a:pPr marL="461963" indent="-461963" algn="l">
              <a:buFont typeface="Wingdings" panose="05000000000000000000" pitchFamily="2" charset="2"/>
              <a:buChar char="§"/>
            </a:pPr>
            <a:endParaRPr lang="en-US" sz="10400" b="1" dirty="0">
              <a:solidFill>
                <a:schemeClr val="bg1"/>
              </a:solidFill>
              <a:latin typeface="Calibri" panose="020F0502020204030204" pitchFamily="34" charset="0"/>
              <a:cs typeface="Calibri" panose="020F0502020204030204" pitchFamily="34" charset="0"/>
            </a:endParaRPr>
          </a:p>
          <a:p>
            <a:pPr marL="461963" indent="-461963" algn="l">
              <a:buFont typeface="Wingdings" panose="05000000000000000000" pitchFamily="2" charset="2"/>
              <a:buChar char="§"/>
            </a:pPr>
            <a:r>
              <a:rPr lang="en-US" sz="10400" b="1" dirty="0">
                <a:solidFill>
                  <a:schemeClr val="bg1"/>
                </a:solidFill>
                <a:latin typeface="Calibri" panose="020F0502020204030204" pitchFamily="34" charset="0"/>
                <a:cs typeface="Calibri" panose="020F0502020204030204" pitchFamily="34" charset="0"/>
              </a:rPr>
              <a:t>Fees can’t exceed estimated reasonable cost of providing the service.  GC66014(a).  </a:t>
            </a:r>
          </a:p>
          <a:p>
            <a:pPr marL="461963" indent="-461963" algn="l">
              <a:buFont typeface="Wingdings" panose="05000000000000000000" pitchFamily="2" charset="2"/>
              <a:buChar char="§"/>
            </a:pPr>
            <a:endParaRPr lang="en-US" sz="10400" b="1" dirty="0">
              <a:solidFill>
                <a:schemeClr val="bg1"/>
              </a:solidFill>
              <a:latin typeface="Calibri" panose="020F0502020204030204" pitchFamily="34" charset="0"/>
              <a:cs typeface="Calibri" panose="020F0502020204030204" pitchFamily="34" charset="0"/>
            </a:endParaRPr>
          </a:p>
          <a:p>
            <a:pPr marL="461963" indent="-461963" algn="l">
              <a:buFont typeface="Wingdings" panose="05000000000000000000" pitchFamily="2" charset="2"/>
              <a:buChar char="§"/>
            </a:pPr>
            <a:r>
              <a:rPr lang="en-US" sz="10400" b="1" dirty="0">
                <a:solidFill>
                  <a:schemeClr val="bg1"/>
                </a:solidFill>
                <a:latin typeface="Calibri" panose="020F0502020204030204" pitchFamily="34" charset="0"/>
                <a:cs typeface="Calibri" panose="020F0502020204030204" pitchFamily="34" charset="0"/>
              </a:rPr>
              <a:t>Building Division Fees </a:t>
            </a:r>
          </a:p>
          <a:p>
            <a:pPr marL="914400" lvl="1" indent="-457200" algn="l">
              <a:buFont typeface="Courier New" panose="02070309020205020404" pitchFamily="49" charset="0"/>
              <a:buChar char="o"/>
            </a:pPr>
            <a:r>
              <a:rPr lang="en-US" sz="10000" b="1" dirty="0">
                <a:latin typeface="Calibri" panose="020F0502020204030204" pitchFamily="34" charset="0"/>
                <a:cs typeface="Calibri" panose="020F0502020204030204" pitchFamily="34" charset="0"/>
              </a:rPr>
              <a:t>Changed from valuation to square footage based</a:t>
            </a:r>
          </a:p>
          <a:p>
            <a:pPr marL="914400" lvl="1" indent="-457200" algn="l">
              <a:buFont typeface="Courier New" panose="02070309020205020404" pitchFamily="49" charset="0"/>
              <a:buChar char="o"/>
            </a:pPr>
            <a:r>
              <a:rPr lang="en-US" sz="10000" b="1" dirty="0">
                <a:latin typeface="Calibri" panose="020F0502020204030204" pitchFamily="34" charset="0"/>
                <a:cs typeface="Calibri" panose="020F0502020204030204" pitchFamily="34" charset="0"/>
              </a:rPr>
              <a:t>Anything not square footage based, flat fee permit </a:t>
            </a:r>
          </a:p>
          <a:p>
            <a:pPr marL="461963" indent="-461963" algn="l">
              <a:buFont typeface="Wingdings" panose="05000000000000000000" pitchFamily="2" charset="2"/>
              <a:buChar char="§"/>
            </a:pPr>
            <a:endParaRPr lang="en-US" sz="10400" b="1" dirty="0">
              <a:solidFill>
                <a:schemeClr val="bg1"/>
              </a:solidFill>
              <a:latin typeface="Calibri" panose="020F0502020204030204" pitchFamily="34" charset="0"/>
              <a:cs typeface="Calibri" panose="020F0502020204030204" pitchFamily="34" charset="0"/>
            </a:endParaRPr>
          </a:p>
          <a:p>
            <a:pPr marL="461963" indent="-461963" algn="l">
              <a:buFont typeface="Wingdings" panose="05000000000000000000" pitchFamily="2" charset="2"/>
              <a:buChar char="§"/>
            </a:pPr>
            <a:r>
              <a:rPr lang="en-US" sz="10400" b="1" dirty="0">
                <a:solidFill>
                  <a:schemeClr val="bg1"/>
                </a:solidFill>
                <a:latin typeface="Calibri" panose="020F0502020204030204" pitchFamily="34" charset="0"/>
                <a:cs typeface="Calibri" panose="020F0502020204030204" pitchFamily="34" charset="0"/>
              </a:rPr>
              <a:t>Results presented to City Council</a:t>
            </a:r>
          </a:p>
          <a:p>
            <a:pPr marL="914400" lvl="1" indent="-457200" algn="l">
              <a:buFont typeface="Courier New" panose="02070309020205020404" pitchFamily="49" charset="0"/>
              <a:buChar char="o"/>
            </a:pPr>
            <a:r>
              <a:rPr lang="en-US" sz="9600" b="1" dirty="0">
                <a:latin typeface="Calibri" panose="020F0502020204030204" pitchFamily="34" charset="0"/>
                <a:cs typeface="Calibri" panose="020F0502020204030204" pitchFamily="34" charset="0"/>
              </a:rPr>
              <a:t>Adopted Spring 2020 &amp; Implemented in 2 steps, July and Dec 2020  </a:t>
            </a:r>
          </a:p>
          <a:p>
            <a:pPr algn="l"/>
            <a:endParaRPr lang="en-US" sz="10400" b="1" dirty="0">
              <a:latin typeface="Calibri" panose="020F0502020204030204" pitchFamily="34" charset="0"/>
              <a:cs typeface="Calibri" panose="020F0502020204030204" pitchFamily="34" charset="0"/>
            </a:endParaRPr>
          </a:p>
          <a:p>
            <a:pPr marL="342900" indent="-342900">
              <a:buAutoNum type="arabicPeriod" startAt="3"/>
            </a:pPr>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 </a:t>
            </a:r>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204291"/>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Fee Methodology Presentation</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Tree>
    <p:extLst>
      <p:ext uri="{BB962C8B-B14F-4D97-AF65-F5344CB8AC3E}">
        <p14:creationId xmlns:p14="http://schemas.microsoft.com/office/powerpoint/2010/main" val="3332625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Issues with Current Fee Schedule</a:t>
            </a:r>
            <a:endParaRPr lang="en-US"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2E9C00A1-13D6-A165-73AD-CDC48E97A6F0}"/>
              </a:ext>
            </a:extLst>
          </p:cNvPr>
          <p:cNvSpPr>
            <a:spLocks noGrp="1"/>
          </p:cNvSpPr>
          <p:nvPr>
            <p:ph type="subTitle" idx="1"/>
          </p:nvPr>
        </p:nvSpPr>
        <p:spPr>
          <a:xfrm>
            <a:off x="1032588" y="1455381"/>
            <a:ext cx="10668000" cy="4314825"/>
          </a:xfrm>
        </p:spPr>
        <p:txBody>
          <a:bodyPr>
            <a:normAutofit fontScale="25000" lnSpcReduction="20000"/>
          </a:bodyPr>
          <a:lstStyle/>
          <a:p>
            <a:pPr marL="514350" indent="-514350" algn="l">
              <a:buFont typeface="Wingdings" panose="05000000000000000000" pitchFamily="2" charset="2"/>
              <a:buChar char="§"/>
            </a:pPr>
            <a:r>
              <a:rPr lang="en-US" sz="10400" b="1" dirty="0">
                <a:solidFill>
                  <a:schemeClr val="bg1"/>
                </a:solidFill>
                <a:latin typeface="Calibri" panose="020F0502020204030204" pitchFamily="34" charset="0"/>
                <a:cs typeface="Calibri" panose="020F0502020204030204" pitchFamily="34" charset="0"/>
              </a:rPr>
              <a:t>Disproportionately high fees for smaller permits</a:t>
            </a:r>
          </a:p>
          <a:p>
            <a:pPr marL="514350" indent="-514350" algn="l">
              <a:buFont typeface="Wingdings" panose="05000000000000000000" pitchFamily="2" charset="2"/>
              <a:buChar char="§"/>
            </a:pPr>
            <a:r>
              <a:rPr lang="en-US" sz="10400" b="1" dirty="0">
                <a:solidFill>
                  <a:schemeClr val="bg1"/>
                </a:solidFill>
                <a:latin typeface="Calibri" panose="020F0502020204030204" pitchFamily="34" charset="0"/>
                <a:cs typeface="Calibri" panose="020F0502020204030204" pitchFamily="34" charset="0"/>
              </a:rPr>
              <a:t>Difficult to implement in a consistent manner</a:t>
            </a:r>
          </a:p>
          <a:p>
            <a:pPr marL="914400" lvl="1" indent="-457200" algn="l">
              <a:buFont typeface="Courier New" panose="02070309020205020404" pitchFamily="49" charset="0"/>
              <a:buChar char="o"/>
            </a:pPr>
            <a:r>
              <a:rPr lang="en-US" sz="10000" b="1" dirty="0">
                <a:latin typeface="Calibri" panose="020F0502020204030204" pitchFamily="34" charset="0"/>
                <a:cs typeface="Calibri" panose="020F0502020204030204" pitchFamily="34" charset="0"/>
              </a:rPr>
              <a:t>Staff time intensive, lots of manual entry</a:t>
            </a:r>
            <a:endParaRPr lang="en-US" sz="10400" b="1" dirty="0">
              <a:solidFill>
                <a:schemeClr val="bg1"/>
              </a:solidFill>
              <a:latin typeface="Calibri" panose="020F0502020204030204" pitchFamily="34" charset="0"/>
              <a:cs typeface="Calibri" panose="020F0502020204030204" pitchFamily="34" charset="0"/>
            </a:endParaRPr>
          </a:p>
          <a:p>
            <a:pPr marL="514350" indent="-514350" algn="l">
              <a:buFont typeface="Wingdings" panose="05000000000000000000" pitchFamily="2" charset="2"/>
              <a:buChar char="§"/>
            </a:pPr>
            <a:r>
              <a:rPr lang="en-US" sz="10400" b="1" dirty="0">
                <a:solidFill>
                  <a:schemeClr val="bg1"/>
                </a:solidFill>
                <a:latin typeface="Calibri" panose="020F0502020204030204" pitchFamily="34" charset="0"/>
                <a:cs typeface="Calibri" panose="020F0502020204030204" pitchFamily="34" charset="0"/>
              </a:rPr>
              <a:t>Change in methodology resulted in missing fees</a:t>
            </a:r>
          </a:p>
          <a:p>
            <a:pPr marL="914400" lvl="1" indent="-457200" algn="l">
              <a:buFont typeface="Courier New" panose="02070309020205020404" pitchFamily="49" charset="0"/>
              <a:buChar char="o"/>
            </a:pPr>
            <a:r>
              <a:rPr lang="en-US" sz="10000" b="1" dirty="0">
                <a:latin typeface="Calibri" panose="020F0502020204030204" pitchFamily="34" charset="0"/>
                <a:cs typeface="Calibri" panose="020F0502020204030204" pitchFamily="34" charset="0"/>
              </a:rPr>
              <a:t>Many permit types had no fee established</a:t>
            </a:r>
            <a:endParaRPr lang="en-US" sz="10400" b="1" dirty="0">
              <a:solidFill>
                <a:schemeClr val="bg1"/>
              </a:solidFill>
              <a:latin typeface="Calibri" panose="020F0502020204030204" pitchFamily="34" charset="0"/>
              <a:cs typeface="Calibri" panose="020F0502020204030204" pitchFamily="34" charset="0"/>
            </a:endParaRPr>
          </a:p>
          <a:p>
            <a:pPr marL="514350" indent="-514350" algn="l">
              <a:buFont typeface="Wingdings" panose="05000000000000000000" pitchFamily="2" charset="2"/>
              <a:buChar char="§"/>
            </a:pPr>
            <a:r>
              <a:rPr lang="en-US" sz="10400" b="1" dirty="0">
                <a:solidFill>
                  <a:schemeClr val="bg1"/>
                </a:solidFill>
                <a:latin typeface="Calibri" panose="020F0502020204030204" pitchFamily="34" charset="0"/>
                <a:cs typeface="Calibri" panose="020F0502020204030204" pitchFamily="34" charset="0"/>
              </a:rPr>
              <a:t>Previous study and time estimates  - Needed more work - COVID</a:t>
            </a:r>
          </a:p>
          <a:p>
            <a:pPr marL="514350" indent="-514350" algn="l">
              <a:buFont typeface="Wingdings" panose="05000000000000000000" pitchFamily="2" charset="2"/>
              <a:buChar char="§"/>
            </a:pPr>
            <a:r>
              <a:rPr lang="en-US" sz="10400" b="1" dirty="0">
                <a:solidFill>
                  <a:schemeClr val="bg1"/>
                </a:solidFill>
                <a:latin typeface="Calibri" panose="020F0502020204030204" pitchFamily="34" charset="0"/>
                <a:cs typeface="Calibri" panose="020F0502020204030204" pitchFamily="34" charset="0"/>
              </a:rPr>
              <a:t>Dropped Fire Plan check fee</a:t>
            </a:r>
          </a:p>
          <a:p>
            <a:pPr marL="514350" indent="-514350" algn="l">
              <a:buFont typeface="Wingdings" panose="05000000000000000000" pitchFamily="2" charset="2"/>
              <a:buChar char="§"/>
            </a:pPr>
            <a:r>
              <a:rPr lang="en-US" sz="10400" b="1" dirty="0">
                <a:solidFill>
                  <a:schemeClr val="bg1"/>
                </a:solidFill>
                <a:latin typeface="Calibri" panose="020F0502020204030204" pitchFamily="34" charset="0"/>
                <a:cs typeface="Calibri" panose="020F0502020204030204" pitchFamily="34" charset="0"/>
              </a:rPr>
              <a:t>Homeowners and service trade contractors primarily affected</a:t>
            </a:r>
          </a:p>
          <a:p>
            <a:pPr marL="1143000" indent="-1143000" algn="l">
              <a:buFont typeface="Arial" panose="020B0604020202020204" pitchFamily="34" charset="0"/>
              <a:buChar char="•"/>
            </a:pPr>
            <a:endParaRPr lang="en-US" sz="10400" b="1" dirty="0">
              <a:solidFill>
                <a:schemeClr val="bg1"/>
              </a:solidFill>
              <a:latin typeface="Calibri" panose="020F0502020204030204" pitchFamily="34" charset="0"/>
              <a:cs typeface="Calibri" panose="020F0502020204030204" pitchFamily="34" charset="0"/>
            </a:endParaRPr>
          </a:p>
          <a:p>
            <a:pPr marL="342900" indent="-342900">
              <a:buAutoNum type="arabicPeriod" startAt="3"/>
            </a:pPr>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 </a:t>
            </a:r>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187038"/>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Fee Methodology Presentation	</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Tree>
    <p:extLst>
      <p:ext uri="{BB962C8B-B14F-4D97-AF65-F5344CB8AC3E}">
        <p14:creationId xmlns:p14="http://schemas.microsoft.com/office/powerpoint/2010/main" val="1034334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Proposed Changes</a:t>
            </a:r>
            <a:endParaRPr lang="en-US"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2E9C00A1-13D6-A165-73AD-CDC48E97A6F0}"/>
              </a:ext>
            </a:extLst>
          </p:cNvPr>
          <p:cNvSpPr>
            <a:spLocks noGrp="1"/>
          </p:cNvSpPr>
          <p:nvPr>
            <p:ph type="subTitle" idx="1"/>
          </p:nvPr>
        </p:nvSpPr>
        <p:spPr>
          <a:xfrm>
            <a:off x="1032588" y="1273158"/>
            <a:ext cx="10668000" cy="4605128"/>
          </a:xfrm>
        </p:spPr>
        <p:txBody>
          <a:bodyPr>
            <a:normAutofit fontScale="25000" lnSpcReduction="20000"/>
          </a:bodyPr>
          <a:lstStyle/>
          <a:p>
            <a:pPr algn="l"/>
            <a:endParaRPr lang="en-US" sz="2600" b="1" dirty="0">
              <a:solidFill>
                <a:schemeClr val="bg1"/>
              </a:solidFill>
              <a:latin typeface="Calibri" panose="020F0502020204030204" pitchFamily="34" charset="0"/>
              <a:cs typeface="Calibri" panose="020F0502020204030204" pitchFamily="34" charset="0"/>
            </a:endParaRPr>
          </a:p>
          <a:p>
            <a:pPr marL="461963" indent="-461963" algn="l">
              <a:buFont typeface="Wingdings" panose="05000000000000000000" pitchFamily="2" charset="2"/>
              <a:buChar char="§"/>
            </a:pPr>
            <a:r>
              <a:rPr lang="en-US" sz="10400" b="1" dirty="0">
                <a:solidFill>
                  <a:schemeClr val="bg1"/>
                </a:solidFill>
                <a:latin typeface="Calibri" panose="020F0502020204030204" pitchFamily="34" charset="0"/>
                <a:cs typeface="Calibri" panose="020F0502020204030204" pitchFamily="34" charset="0"/>
              </a:rPr>
              <a:t>Fee methodology</a:t>
            </a:r>
          </a:p>
          <a:p>
            <a:pPr marL="914400" lvl="1" indent="-457200" algn="l">
              <a:buFont typeface="Courier New" panose="02070309020205020404" pitchFamily="49" charset="0"/>
              <a:buChar char="o"/>
            </a:pPr>
            <a:r>
              <a:rPr lang="en-US" sz="9200" dirty="0">
                <a:latin typeface="Calibri" panose="020F0502020204030204" pitchFamily="34" charset="0"/>
                <a:cs typeface="Calibri" panose="020F0502020204030204" pitchFamily="34" charset="0"/>
              </a:rPr>
              <a:t>Change from </a:t>
            </a:r>
            <a:r>
              <a:rPr lang="en-US" sz="9200" b="1" dirty="0">
                <a:latin typeface="Calibri" panose="020F0502020204030204" pitchFamily="34" charset="0"/>
                <a:cs typeface="Calibri" panose="020F0502020204030204" pitchFamily="34" charset="0"/>
              </a:rPr>
              <a:t>Square footage </a:t>
            </a:r>
            <a:r>
              <a:rPr lang="en-US" sz="9200" dirty="0">
                <a:latin typeface="Calibri" panose="020F0502020204030204" pitchFamily="34" charset="0"/>
                <a:cs typeface="Calibri" panose="020F0502020204030204" pitchFamily="34" charset="0"/>
              </a:rPr>
              <a:t>to </a:t>
            </a:r>
            <a:r>
              <a:rPr lang="en-US" sz="9200" b="1" dirty="0">
                <a:latin typeface="Calibri" panose="020F0502020204030204" pitchFamily="34" charset="0"/>
                <a:cs typeface="Calibri" panose="020F0502020204030204" pitchFamily="34" charset="0"/>
              </a:rPr>
              <a:t>Construction (valuation) </a:t>
            </a:r>
            <a:r>
              <a:rPr lang="en-US" sz="9200" dirty="0">
                <a:latin typeface="Calibri" panose="020F0502020204030204" pitchFamily="34" charset="0"/>
                <a:cs typeface="Calibri" panose="020F0502020204030204" pitchFamily="34" charset="0"/>
              </a:rPr>
              <a:t>cost</a:t>
            </a:r>
          </a:p>
          <a:p>
            <a:pPr marL="914400" lvl="1" indent="-457200" algn="l">
              <a:buFont typeface="Courier New" panose="02070309020205020404" pitchFamily="49" charset="0"/>
              <a:buChar char="o"/>
            </a:pPr>
            <a:r>
              <a:rPr lang="en-US" sz="9200" dirty="0">
                <a:latin typeface="Calibri" panose="020F0502020204030204" pitchFamily="34" charset="0"/>
                <a:cs typeface="Calibri" panose="020F0502020204030204" pitchFamily="34" charset="0"/>
              </a:rPr>
              <a:t>Still maintain flat fees for more routine, smaller permit, but expand list</a:t>
            </a:r>
          </a:p>
          <a:p>
            <a:pPr marL="461963" indent="-461963" algn="l">
              <a:buFont typeface="Wingdings" panose="05000000000000000000" pitchFamily="2" charset="2"/>
              <a:buChar char="§"/>
            </a:pPr>
            <a:r>
              <a:rPr lang="en-US" sz="10400" b="1" dirty="0">
                <a:solidFill>
                  <a:schemeClr val="bg1"/>
                </a:solidFill>
                <a:latin typeface="Calibri" panose="020F0502020204030204" pitchFamily="34" charset="0"/>
                <a:cs typeface="Calibri" panose="020F0502020204030204" pitchFamily="34" charset="0"/>
              </a:rPr>
              <a:t>Benefits of valuation based methodology</a:t>
            </a:r>
          </a:p>
          <a:p>
            <a:pPr marL="914400" lvl="1" indent="-457200" algn="l">
              <a:buFont typeface="Courier New" panose="02070309020205020404" pitchFamily="49" charset="0"/>
              <a:buChar char="o"/>
            </a:pPr>
            <a:r>
              <a:rPr lang="en-US" sz="9200" dirty="0">
                <a:latin typeface="Calibri" panose="020F0502020204030204" pitchFamily="34" charset="0"/>
                <a:cs typeface="Calibri" panose="020F0502020204030204" pitchFamily="34" charset="0"/>
              </a:rPr>
              <a:t>Reduced line item fees (Included within base fee) </a:t>
            </a:r>
            <a:r>
              <a:rPr lang="en-US" sz="9200" dirty="0" err="1">
                <a:latin typeface="Calibri" panose="020F0502020204030204" pitchFamily="34" charset="0"/>
                <a:cs typeface="Calibri" panose="020F0502020204030204" pitchFamily="34" charset="0"/>
              </a:rPr>
              <a:t>ie</a:t>
            </a:r>
            <a:r>
              <a:rPr lang="en-US" sz="9200" dirty="0">
                <a:latin typeface="Calibri" panose="020F0502020204030204" pitchFamily="34" charset="0"/>
                <a:cs typeface="Calibri" panose="020F0502020204030204" pitchFamily="34" charset="0"/>
              </a:rPr>
              <a:t> Permit Issuance fee.</a:t>
            </a:r>
          </a:p>
          <a:p>
            <a:pPr marL="914400" lvl="1" indent="-457200" algn="l">
              <a:buFont typeface="Courier New" panose="02070309020205020404" pitchFamily="49" charset="0"/>
              <a:buChar char="o"/>
            </a:pPr>
            <a:r>
              <a:rPr lang="en-US" sz="9200" dirty="0">
                <a:latin typeface="Calibri" panose="020F0502020204030204" pitchFamily="34" charset="0"/>
                <a:cs typeface="Calibri" panose="020F0502020204030204" pitchFamily="34" charset="0"/>
              </a:rPr>
              <a:t>Scalable to reflect scope of work which dictates city costs.</a:t>
            </a:r>
          </a:p>
          <a:p>
            <a:pPr marL="914400" lvl="1" indent="-457200" algn="l">
              <a:buFont typeface="Courier New" panose="02070309020205020404" pitchFamily="49" charset="0"/>
              <a:buChar char="o"/>
            </a:pPr>
            <a:r>
              <a:rPr lang="en-US" sz="9200" dirty="0">
                <a:latin typeface="Calibri" panose="020F0502020204030204" pitchFamily="34" charset="0"/>
                <a:cs typeface="Calibri" panose="020F0502020204030204" pitchFamily="34" charset="0"/>
              </a:rPr>
              <a:t>More consistent with building fee methodology in other communities.</a:t>
            </a:r>
          </a:p>
          <a:p>
            <a:pPr marL="914400" lvl="1" indent="-457200" algn="l">
              <a:buFont typeface="Courier New" panose="02070309020205020404" pitchFamily="49" charset="0"/>
              <a:buChar char="o"/>
            </a:pPr>
            <a:r>
              <a:rPr lang="en-US" sz="9200" dirty="0">
                <a:latin typeface="Calibri" panose="020F0502020204030204" pitchFamily="34" charset="0"/>
                <a:cs typeface="Calibri" panose="020F0502020204030204" pitchFamily="34" charset="0"/>
              </a:rPr>
              <a:t>Captures scope of work that is not listed as flat fee and creates more predicable.</a:t>
            </a:r>
          </a:p>
          <a:p>
            <a:pPr marL="461963" indent="-461963" algn="l">
              <a:buFont typeface="Wingdings" panose="05000000000000000000" pitchFamily="2" charset="2"/>
              <a:buChar char="§"/>
              <a:tabLst>
                <a:tab pos="461963" algn="l"/>
              </a:tabLst>
            </a:pPr>
            <a:r>
              <a:rPr lang="en-US" sz="9600" b="1" dirty="0">
                <a:solidFill>
                  <a:schemeClr val="bg1"/>
                </a:solidFill>
                <a:latin typeface="Calibri" panose="020F0502020204030204" pitchFamily="34" charset="0"/>
                <a:cs typeface="Calibri" panose="020F0502020204030204" pitchFamily="34" charset="0"/>
              </a:rPr>
              <a:t>Benefits to changes to flat fee</a:t>
            </a:r>
          </a:p>
          <a:p>
            <a:pPr marL="914400" lvl="1" indent="-457200" algn="l">
              <a:buFont typeface="Courier New" panose="02070309020205020404" pitchFamily="49" charset="0"/>
              <a:buChar char="o"/>
            </a:pPr>
            <a:r>
              <a:rPr lang="en-US" sz="9200" dirty="0">
                <a:latin typeface="Calibri" panose="020F0502020204030204" pitchFamily="34" charset="0"/>
                <a:cs typeface="Calibri" panose="020F0502020204030204" pitchFamily="34" charset="0"/>
              </a:rPr>
              <a:t>Over-The-Counter permit fees reflect accurate “User Fee”</a:t>
            </a:r>
          </a:p>
          <a:p>
            <a:pPr marL="914400" lvl="1" indent="-457200" algn="l">
              <a:buFont typeface="Courier New" panose="02070309020205020404" pitchFamily="49" charset="0"/>
              <a:buChar char="o"/>
            </a:pPr>
            <a:r>
              <a:rPr lang="en-US" sz="9200" dirty="0">
                <a:latin typeface="Calibri" panose="020F0502020204030204" pitchFamily="34" charset="0"/>
                <a:cs typeface="Calibri" panose="020F0502020204030204" pitchFamily="34" charset="0"/>
              </a:rPr>
              <a:t>HVAC, Water Heater, Windows, </a:t>
            </a:r>
            <a:r>
              <a:rPr lang="en-US" sz="9200" dirty="0" err="1">
                <a:latin typeface="Calibri" panose="020F0502020204030204" pitchFamily="34" charset="0"/>
                <a:cs typeface="Calibri" panose="020F0502020204030204" pitchFamily="34" charset="0"/>
              </a:rPr>
              <a:t>ReRoof</a:t>
            </a:r>
            <a:r>
              <a:rPr lang="en-US" sz="9200" dirty="0">
                <a:latin typeface="Calibri" panose="020F0502020204030204" pitchFamily="34" charset="0"/>
                <a:cs typeface="Calibri" panose="020F0502020204030204" pitchFamily="34" charset="0"/>
              </a:rPr>
              <a:t>, Patio Cover, Shed, Etc.</a:t>
            </a:r>
          </a:p>
          <a:p>
            <a:pPr marL="1371600" lvl="2" indent="-457200" algn="l">
              <a:buFont typeface="Courier New" panose="02070309020205020404" pitchFamily="49" charset="0"/>
              <a:buChar char="o"/>
            </a:pPr>
            <a:r>
              <a:rPr lang="en-US" sz="9000" dirty="0">
                <a:latin typeface="Calibri" panose="020F0502020204030204" pitchFamily="34" charset="0"/>
                <a:cs typeface="Calibri" panose="020F0502020204030204" pitchFamily="34" charset="0"/>
              </a:rPr>
              <a:t>Modified one size fit all to more scope of work</a:t>
            </a:r>
          </a:p>
          <a:p>
            <a:pPr marL="914400" lvl="1" indent="-457200" algn="l">
              <a:buFont typeface="Courier New" panose="02070309020205020404" pitchFamily="49" charset="0"/>
              <a:buChar char="o"/>
            </a:pPr>
            <a:r>
              <a:rPr lang="en-US" sz="9200" dirty="0">
                <a:latin typeface="Calibri" panose="020F0502020204030204" pitchFamily="34" charset="0"/>
                <a:cs typeface="Calibri" panose="020F0502020204030204" pitchFamily="34" charset="0"/>
              </a:rPr>
              <a:t>Homeowner/Resident friendly</a:t>
            </a:r>
          </a:p>
          <a:p>
            <a:pPr marL="914400" lvl="1" indent="-457200" algn="l">
              <a:buFont typeface="Courier New" panose="02070309020205020404" pitchFamily="49" charset="0"/>
              <a:buChar char="o"/>
            </a:pPr>
            <a:r>
              <a:rPr lang="en-US" sz="9200" dirty="0">
                <a:latin typeface="Calibri" panose="020F0502020204030204" pitchFamily="34" charset="0"/>
                <a:cs typeface="Calibri" panose="020F0502020204030204" pitchFamily="34" charset="0"/>
              </a:rPr>
              <a:t>Simple future adjustments to CPI (consumer price index)</a:t>
            </a:r>
          </a:p>
          <a:p>
            <a:pPr marL="457200" indent="-457200" algn="l">
              <a:buFont typeface="Arial" panose="020B0604020202020204" pitchFamily="34" charset="0"/>
              <a:buChar char="•"/>
            </a:pPr>
            <a:endParaRPr lang="en-US" sz="9600" b="1" dirty="0">
              <a:solidFill>
                <a:schemeClr val="bg1"/>
              </a:solidFill>
              <a:latin typeface="Calibri" panose="020F0502020204030204" pitchFamily="34" charset="0"/>
              <a:cs typeface="Calibri" panose="020F0502020204030204" pitchFamily="34" charset="0"/>
            </a:endParaRPr>
          </a:p>
          <a:p>
            <a:pPr marL="457200" indent="-457200" algn="l">
              <a:buFont typeface="Arial" panose="020B0604020202020204" pitchFamily="34" charset="0"/>
              <a:buChar char="•"/>
            </a:pPr>
            <a:endParaRPr lang="en-US" sz="2600" b="1" dirty="0">
              <a:solidFill>
                <a:schemeClr val="bg1"/>
              </a:solidFill>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a:t>
            </a:r>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187038"/>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Fee Methodology Presentation </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Tree>
    <p:extLst>
      <p:ext uri="{BB962C8B-B14F-4D97-AF65-F5344CB8AC3E}">
        <p14:creationId xmlns:p14="http://schemas.microsoft.com/office/powerpoint/2010/main" val="707661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Proposed Changes (cont’d)</a:t>
            </a:r>
            <a:endParaRPr lang="en-US"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2E9C00A1-13D6-A165-73AD-CDC48E97A6F0}"/>
              </a:ext>
            </a:extLst>
          </p:cNvPr>
          <p:cNvSpPr>
            <a:spLocks noGrp="1"/>
          </p:cNvSpPr>
          <p:nvPr>
            <p:ph type="subTitle" idx="1"/>
          </p:nvPr>
        </p:nvSpPr>
        <p:spPr>
          <a:xfrm>
            <a:off x="1032588" y="1090936"/>
            <a:ext cx="10668000" cy="4605128"/>
          </a:xfrm>
        </p:spPr>
        <p:txBody>
          <a:bodyPr>
            <a:normAutofit fontScale="25000" lnSpcReduction="20000"/>
          </a:bodyPr>
          <a:lstStyle/>
          <a:p>
            <a:pPr algn="l"/>
            <a:endParaRPr lang="en-US" sz="2600" b="1" dirty="0">
              <a:solidFill>
                <a:schemeClr val="bg1"/>
              </a:solidFill>
              <a:latin typeface="Calibri" panose="020F0502020204030204" pitchFamily="34" charset="0"/>
              <a:cs typeface="Calibri" panose="020F0502020204030204" pitchFamily="34" charset="0"/>
            </a:endParaRPr>
          </a:p>
          <a:p>
            <a:pPr marL="461963" indent="-461963" algn="l">
              <a:buFont typeface="Wingdings" panose="05000000000000000000" pitchFamily="2" charset="2"/>
              <a:buChar char="§"/>
            </a:pPr>
            <a:r>
              <a:rPr lang="en-US" sz="10400" b="1" dirty="0">
                <a:solidFill>
                  <a:schemeClr val="bg1"/>
                </a:solidFill>
                <a:latin typeface="Calibri" panose="020F0502020204030204" pitchFamily="34" charset="0"/>
                <a:cs typeface="Calibri" panose="020F0502020204030204" pitchFamily="34" charset="0"/>
              </a:rPr>
              <a:t>Extent of Fee Changes</a:t>
            </a:r>
          </a:p>
          <a:p>
            <a:pPr marL="914400" lvl="1" indent="-457200" algn="l">
              <a:buFont typeface="Courier New" panose="02070309020205020404" pitchFamily="49" charset="0"/>
              <a:buChar char="o"/>
            </a:pPr>
            <a:r>
              <a:rPr lang="en-US" sz="9200" dirty="0">
                <a:latin typeface="Calibri" panose="020F0502020204030204" pitchFamily="34" charset="0"/>
                <a:cs typeface="Calibri" panose="020F0502020204030204" pitchFamily="34" charset="0"/>
              </a:rPr>
              <a:t>Attempting to keep building fees generally in line with prior methodology, while reflecting actual city costs to provide the services</a:t>
            </a:r>
          </a:p>
          <a:p>
            <a:pPr marL="914400" lvl="1" indent="-457200" algn="l">
              <a:buFont typeface="Courier New" panose="02070309020205020404" pitchFamily="49" charset="0"/>
              <a:buChar char="o"/>
            </a:pPr>
            <a:r>
              <a:rPr lang="en-US" sz="9200" dirty="0">
                <a:latin typeface="Calibri" panose="020F0502020204030204" pitchFamily="34" charset="0"/>
                <a:cs typeface="Calibri" panose="020F0502020204030204" pitchFamily="34" charset="0"/>
              </a:rPr>
              <a:t>There are increases to some fees given the cost of services were not accurately reflected in prior time study. Some fees lowered for more routine items. Corrected inspection vs plan check, flipped </a:t>
            </a:r>
          </a:p>
          <a:p>
            <a:pPr marL="914400" lvl="1" indent="-457200" algn="l">
              <a:buFont typeface="Courier New" panose="02070309020205020404" pitchFamily="49" charset="0"/>
              <a:buChar char="o"/>
            </a:pPr>
            <a:r>
              <a:rPr lang="en-US" sz="9200" dirty="0">
                <a:latin typeface="Calibri" panose="020F0502020204030204" pitchFamily="34" charset="0"/>
                <a:cs typeface="Calibri" panose="020F0502020204030204" pitchFamily="34" charset="0"/>
              </a:rPr>
              <a:t>Combination of building permit fees (inspection and plan check) are still within the industry standard of 1-3% of project valuation</a:t>
            </a:r>
          </a:p>
          <a:p>
            <a:pPr marL="461963" indent="-461963" algn="l">
              <a:buFont typeface="Wingdings" panose="05000000000000000000" pitchFamily="2" charset="2"/>
              <a:buChar char="§"/>
            </a:pPr>
            <a:r>
              <a:rPr lang="en-US" sz="10800" b="1" dirty="0">
                <a:solidFill>
                  <a:schemeClr val="bg1"/>
                </a:solidFill>
                <a:latin typeface="Calibri" panose="020F0502020204030204" pitchFamily="34" charset="0"/>
                <a:cs typeface="Calibri" panose="020F0502020204030204" pitchFamily="34" charset="0"/>
              </a:rPr>
              <a:t>Fire Plan Check</a:t>
            </a:r>
          </a:p>
          <a:p>
            <a:pPr marL="914400" lvl="1" indent="-457200" algn="l">
              <a:buFont typeface="Courier New" panose="02070309020205020404" pitchFamily="49" charset="0"/>
              <a:buChar char="o"/>
            </a:pPr>
            <a:r>
              <a:rPr lang="en-US" sz="8800" dirty="0">
                <a:latin typeface="Calibri" panose="020F0502020204030204" pitchFamily="34" charset="0"/>
                <a:cs typeface="Calibri" panose="020F0502020204030204" pitchFamily="34" charset="0"/>
              </a:rPr>
              <a:t>Restore missing Fire Plan check fee, accidently dropped last update</a:t>
            </a:r>
          </a:p>
          <a:p>
            <a:pPr marL="461963" indent="-461963" algn="l">
              <a:buFont typeface="Wingdings" panose="05000000000000000000" pitchFamily="2" charset="2"/>
              <a:buChar char="§"/>
            </a:pPr>
            <a:r>
              <a:rPr lang="en-US" sz="10400" b="1" dirty="0">
                <a:solidFill>
                  <a:schemeClr val="bg1"/>
                </a:solidFill>
                <a:latin typeface="Calibri" panose="020F0502020204030204" pitchFamily="34" charset="0"/>
                <a:cs typeface="Calibri" panose="020F0502020204030204" pitchFamily="34" charset="0"/>
              </a:rPr>
              <a:t>General Plan and Technology Fees</a:t>
            </a:r>
          </a:p>
          <a:p>
            <a:pPr marL="914400" lvl="1" indent="-457200" algn="l">
              <a:buFont typeface="Courier New" panose="02070309020205020404" pitchFamily="49" charset="0"/>
              <a:buChar char="o"/>
            </a:pPr>
            <a:r>
              <a:rPr lang="en-US" sz="8800" dirty="0">
                <a:latin typeface="Calibri" panose="020F0502020204030204" pitchFamily="34" charset="0"/>
                <a:cs typeface="Calibri" panose="020F0502020204030204" pitchFamily="34" charset="0"/>
              </a:rPr>
              <a:t>Slight update General Plan and Technology fee to reflect actual costs</a:t>
            </a:r>
          </a:p>
          <a:p>
            <a:pPr marL="461963" indent="-461963" algn="l">
              <a:buFont typeface="Wingdings" panose="05000000000000000000" pitchFamily="2" charset="2"/>
              <a:buChar char="§"/>
            </a:pPr>
            <a:r>
              <a:rPr lang="en-US" sz="10400" b="1" dirty="0">
                <a:solidFill>
                  <a:schemeClr val="bg1"/>
                </a:solidFill>
                <a:latin typeface="Calibri" panose="020F0502020204030204" pitchFamily="34" charset="0"/>
                <a:cs typeface="Calibri" panose="020F0502020204030204" pitchFamily="34" charset="0"/>
              </a:rPr>
              <a:t>Scope of Update</a:t>
            </a:r>
          </a:p>
          <a:p>
            <a:pPr marL="914400" lvl="1" indent="-457200" algn="l">
              <a:buFont typeface="Courier New" panose="02070309020205020404" pitchFamily="49" charset="0"/>
              <a:buChar char="o"/>
            </a:pPr>
            <a:r>
              <a:rPr lang="en-US" sz="8800" dirty="0">
                <a:latin typeface="Calibri" panose="020F0502020204030204" pitchFamily="34" charset="0"/>
                <a:cs typeface="Calibri" panose="020F0502020204030204" pitchFamily="34" charset="0"/>
              </a:rPr>
              <a:t>Only Updating Building Fees and restoring Fire Plan check fee</a:t>
            </a:r>
          </a:p>
          <a:p>
            <a:pPr marL="914400" lvl="1" indent="-457200" algn="l">
              <a:buFont typeface="Courier New" panose="02070309020205020404" pitchFamily="49" charset="0"/>
              <a:buChar char="o"/>
            </a:pPr>
            <a:r>
              <a:rPr lang="en-US" sz="8800" dirty="0">
                <a:latin typeface="Calibri" panose="020F0502020204030204" pitchFamily="34" charset="0"/>
                <a:cs typeface="Calibri" panose="020F0502020204030204" pitchFamily="34" charset="0"/>
              </a:rPr>
              <a:t>No changes to adopted impact fees, or state-imposed fees (SMIP &amp; Building Standards Administrative) </a:t>
            </a:r>
          </a:p>
          <a:p>
            <a:pPr marL="457200" indent="-457200" algn="l">
              <a:buFont typeface="Arial" panose="020B0604020202020204" pitchFamily="34" charset="0"/>
              <a:buChar char="•"/>
            </a:pPr>
            <a:endParaRPr lang="en-US" sz="9600" b="1" dirty="0">
              <a:solidFill>
                <a:schemeClr val="bg1"/>
              </a:solidFill>
              <a:latin typeface="Calibri" panose="020F0502020204030204" pitchFamily="34" charset="0"/>
              <a:cs typeface="Calibri" panose="020F0502020204030204" pitchFamily="34" charset="0"/>
            </a:endParaRPr>
          </a:p>
          <a:p>
            <a:pPr marL="457200" indent="-457200" algn="l">
              <a:buFont typeface="Arial" panose="020B0604020202020204" pitchFamily="34" charset="0"/>
              <a:buChar char="•"/>
            </a:pPr>
            <a:endParaRPr lang="en-US" sz="2600" b="1" dirty="0">
              <a:solidFill>
                <a:schemeClr val="bg1"/>
              </a:solidFill>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a:t>
            </a:r>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187038"/>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Fee Methodology Presentation </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Tree>
    <p:extLst>
      <p:ext uri="{BB962C8B-B14F-4D97-AF65-F5344CB8AC3E}">
        <p14:creationId xmlns:p14="http://schemas.microsoft.com/office/powerpoint/2010/main" val="2595423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Examples</a:t>
            </a:r>
            <a:endParaRPr lang="en-US"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2E9C00A1-13D6-A165-73AD-CDC48E97A6F0}"/>
              </a:ext>
            </a:extLst>
          </p:cNvPr>
          <p:cNvSpPr>
            <a:spLocks noGrp="1"/>
          </p:cNvSpPr>
          <p:nvPr>
            <p:ph type="subTitle" idx="1"/>
          </p:nvPr>
        </p:nvSpPr>
        <p:spPr>
          <a:xfrm>
            <a:off x="1032588" y="1455381"/>
            <a:ext cx="9428484" cy="4314825"/>
          </a:xfrm>
        </p:spPr>
        <p:txBody>
          <a:bodyPr>
            <a:normAutofit fontScale="47500" lnSpcReduction="20000"/>
          </a:bodyPr>
          <a:lstStyle/>
          <a:p>
            <a:r>
              <a:rPr lang="en-US" sz="9600" b="1" dirty="0">
                <a:solidFill>
                  <a:schemeClr val="bg1"/>
                </a:solidFill>
                <a:latin typeface="Calibri" panose="020F0502020204030204" pitchFamily="34" charset="0"/>
                <a:cs typeface="Calibri" panose="020F0502020204030204" pitchFamily="34" charset="0"/>
              </a:rPr>
              <a:t>HVAC Current Permit</a:t>
            </a:r>
            <a:endParaRPr lang="en-US" sz="9200" dirty="0">
              <a:latin typeface="Calibri" panose="020F0502020204030204" pitchFamily="34" charset="0"/>
              <a:cs typeface="Calibri" panose="020F0502020204030204" pitchFamily="34" charset="0"/>
            </a:endParaRPr>
          </a:p>
          <a:p>
            <a:pPr lvl="1" algn="l"/>
            <a:r>
              <a:rPr lang="en-US" sz="9200" dirty="0">
                <a:latin typeface="Calibri" panose="020F0502020204030204" pitchFamily="34" charset="0"/>
                <a:cs typeface="Calibri" panose="020F0502020204030204" pitchFamily="34" charset="0"/>
              </a:rPr>
              <a:t>					</a:t>
            </a:r>
          </a:p>
          <a:p>
            <a:pPr lvl="1" algn="l"/>
            <a:endParaRPr lang="en-US" sz="9200" dirty="0">
              <a:latin typeface="Calibri" panose="020F0502020204030204" pitchFamily="34" charset="0"/>
              <a:cs typeface="Calibri" panose="020F0502020204030204" pitchFamily="34" charset="0"/>
            </a:endParaRPr>
          </a:p>
          <a:p>
            <a:pPr marL="457200" indent="-457200" algn="l">
              <a:buFont typeface="+mj-lt"/>
              <a:buAutoNum type="arabicPeriod"/>
            </a:pPr>
            <a:endParaRPr lang="en-US" sz="9600" dirty="0">
              <a:solidFill>
                <a:schemeClr val="bg1"/>
              </a:solidFill>
              <a:latin typeface="Calibri" panose="020F0502020204030204" pitchFamily="34" charset="0"/>
              <a:cs typeface="Calibri" panose="020F0502020204030204" pitchFamily="34" charset="0"/>
            </a:endParaRPr>
          </a:p>
          <a:p>
            <a:pPr marL="457200" indent="-457200" algn="l">
              <a:lnSpc>
                <a:spcPct val="20000"/>
              </a:lnSpc>
            </a:pPr>
            <a:r>
              <a:rPr lang="en-US" sz="9600" dirty="0">
                <a:solidFill>
                  <a:schemeClr val="bg1"/>
                </a:solidFill>
                <a:latin typeface="Calibri" panose="020F0502020204030204" pitchFamily="34" charset="0"/>
                <a:cs typeface="Calibri" panose="020F0502020204030204" pitchFamily="34" charset="0"/>
              </a:rPr>
              <a:t> </a:t>
            </a:r>
            <a:endParaRPr lang="en-US" sz="9600" dirty="0">
              <a:latin typeface="Calibri" panose="020F0502020204030204" pitchFamily="34" charset="0"/>
              <a:cs typeface="Calibri" panose="020F0502020204030204" pitchFamily="34" charset="0"/>
            </a:endParaRPr>
          </a:p>
          <a:p>
            <a:pPr marL="457200" algn="l"/>
            <a:r>
              <a:rPr lang="en-US" sz="9600" dirty="0">
                <a:latin typeface="Calibri" panose="020F0502020204030204" pitchFamily="34" charset="0"/>
                <a:cs typeface="Calibri" panose="020F0502020204030204" pitchFamily="34" charset="0"/>
              </a:rPr>
              <a:t>					</a:t>
            </a:r>
          </a:p>
          <a:p>
            <a:pPr algn="l"/>
            <a:endParaRPr lang="en-US" sz="9600" dirty="0">
              <a:latin typeface="Calibri" panose="020F0502020204030204" pitchFamily="34" charset="0"/>
              <a:cs typeface="Calibri" panose="020F0502020204030204" pitchFamily="34" charset="0"/>
            </a:endParaRP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 </a:t>
            </a:r>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187038"/>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Fee Methodology Presentation</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
        <p:nvSpPr>
          <p:cNvPr id="6" name="TextBox 5">
            <a:extLst>
              <a:ext uri="{FF2B5EF4-FFF2-40B4-BE49-F238E27FC236}">
                <a16:creationId xmlns:a16="http://schemas.microsoft.com/office/drawing/2014/main" id="{1D7E106A-1FAB-36A0-5181-84349AA7FC2C}"/>
              </a:ext>
            </a:extLst>
          </p:cNvPr>
          <p:cNvSpPr txBox="1"/>
          <p:nvPr/>
        </p:nvSpPr>
        <p:spPr>
          <a:xfrm>
            <a:off x="3048719" y="5654552"/>
            <a:ext cx="6094562" cy="369332"/>
          </a:xfrm>
          <a:prstGeom prst="rect">
            <a:avLst/>
          </a:prstGeom>
          <a:noFill/>
        </p:spPr>
        <p:txBody>
          <a:bodyPr wrap="square">
            <a:spAutoFit/>
          </a:bodyPr>
          <a:lstStyle/>
          <a:p>
            <a:r>
              <a:rPr lang="en-US" sz="1200" b="0" i="0" u="none" strike="noStrike" dirty="0">
                <a:solidFill>
                  <a:srgbClr val="000000"/>
                </a:solidFill>
                <a:effectLst/>
                <a:latin typeface="Roboto" panose="02000000000000000000" pitchFamily="2" charset="0"/>
              </a:rPr>
              <a:t>Does not include GP update, tech fee, SMIP, Building Standards fee, etc.</a:t>
            </a:r>
            <a:r>
              <a:rPr lang="en-US" dirty="0"/>
              <a:t> </a:t>
            </a:r>
          </a:p>
        </p:txBody>
      </p:sp>
      <p:pic>
        <p:nvPicPr>
          <p:cNvPr id="8" name="Picture 7">
            <a:extLst>
              <a:ext uri="{FF2B5EF4-FFF2-40B4-BE49-F238E27FC236}">
                <a16:creationId xmlns:a16="http://schemas.microsoft.com/office/drawing/2014/main" id="{6DC7418F-9565-FCA7-6D5F-160F7CF4B54F}"/>
              </a:ext>
            </a:extLst>
          </p:cNvPr>
          <p:cNvPicPr>
            <a:picLocks noChangeAspect="1"/>
          </p:cNvPicPr>
          <p:nvPr/>
        </p:nvPicPr>
        <p:blipFill>
          <a:blip r:embed="rId3"/>
          <a:stretch>
            <a:fillRect/>
          </a:stretch>
        </p:blipFill>
        <p:spPr>
          <a:xfrm>
            <a:off x="342097" y="2115822"/>
            <a:ext cx="11507806" cy="2762636"/>
          </a:xfrm>
          <a:prstGeom prst="rect">
            <a:avLst/>
          </a:prstGeom>
        </p:spPr>
      </p:pic>
    </p:spTree>
    <p:extLst>
      <p:ext uri="{BB962C8B-B14F-4D97-AF65-F5344CB8AC3E}">
        <p14:creationId xmlns:p14="http://schemas.microsoft.com/office/powerpoint/2010/main" val="364901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Examples</a:t>
            </a:r>
            <a:endParaRPr lang="en-US"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2E9C00A1-13D6-A165-73AD-CDC48E97A6F0}"/>
              </a:ext>
            </a:extLst>
          </p:cNvPr>
          <p:cNvSpPr>
            <a:spLocks noGrp="1"/>
          </p:cNvSpPr>
          <p:nvPr>
            <p:ph type="subTitle" idx="1"/>
          </p:nvPr>
        </p:nvSpPr>
        <p:spPr>
          <a:xfrm>
            <a:off x="1032588" y="1455381"/>
            <a:ext cx="9428484" cy="4314825"/>
          </a:xfrm>
        </p:spPr>
        <p:txBody>
          <a:bodyPr>
            <a:normAutofit fontScale="47500" lnSpcReduction="20000"/>
          </a:bodyPr>
          <a:lstStyle/>
          <a:p>
            <a:r>
              <a:rPr lang="en-US" sz="9600" b="1" dirty="0">
                <a:solidFill>
                  <a:schemeClr val="bg1"/>
                </a:solidFill>
                <a:latin typeface="Calibri" panose="020F0502020204030204" pitchFamily="34" charset="0"/>
                <a:cs typeface="Calibri" panose="020F0502020204030204" pitchFamily="34" charset="0"/>
              </a:rPr>
              <a:t>Water Heater Current Permit</a:t>
            </a:r>
            <a:endParaRPr lang="en-US" sz="9200" dirty="0">
              <a:latin typeface="Calibri" panose="020F0502020204030204" pitchFamily="34" charset="0"/>
              <a:cs typeface="Calibri" panose="020F0502020204030204" pitchFamily="34" charset="0"/>
            </a:endParaRPr>
          </a:p>
          <a:p>
            <a:pPr lvl="1" algn="l"/>
            <a:r>
              <a:rPr lang="en-US" sz="9200" dirty="0">
                <a:latin typeface="Calibri" panose="020F0502020204030204" pitchFamily="34" charset="0"/>
                <a:cs typeface="Calibri" panose="020F0502020204030204" pitchFamily="34" charset="0"/>
              </a:rPr>
              <a:t>					</a:t>
            </a:r>
          </a:p>
          <a:p>
            <a:pPr lvl="1" algn="l"/>
            <a:endParaRPr lang="en-US" sz="9200" dirty="0">
              <a:latin typeface="Calibri" panose="020F0502020204030204" pitchFamily="34" charset="0"/>
              <a:cs typeface="Calibri" panose="020F0502020204030204" pitchFamily="34" charset="0"/>
            </a:endParaRPr>
          </a:p>
          <a:p>
            <a:pPr marL="457200" indent="-457200" algn="l">
              <a:buFont typeface="+mj-lt"/>
              <a:buAutoNum type="arabicPeriod"/>
            </a:pPr>
            <a:endParaRPr lang="en-US" sz="9600" dirty="0">
              <a:solidFill>
                <a:schemeClr val="bg1"/>
              </a:solidFill>
              <a:latin typeface="Calibri" panose="020F0502020204030204" pitchFamily="34" charset="0"/>
              <a:cs typeface="Calibri" panose="020F0502020204030204" pitchFamily="34" charset="0"/>
            </a:endParaRPr>
          </a:p>
          <a:p>
            <a:pPr marL="457200" indent="-457200" algn="l">
              <a:lnSpc>
                <a:spcPct val="20000"/>
              </a:lnSpc>
            </a:pPr>
            <a:r>
              <a:rPr lang="en-US" sz="9600" dirty="0">
                <a:solidFill>
                  <a:schemeClr val="bg1"/>
                </a:solidFill>
                <a:latin typeface="Calibri" panose="020F0502020204030204" pitchFamily="34" charset="0"/>
                <a:cs typeface="Calibri" panose="020F0502020204030204" pitchFamily="34" charset="0"/>
              </a:rPr>
              <a:t> </a:t>
            </a:r>
            <a:endParaRPr lang="en-US" sz="9600" dirty="0">
              <a:latin typeface="Calibri" panose="020F0502020204030204" pitchFamily="34" charset="0"/>
              <a:cs typeface="Calibri" panose="020F0502020204030204" pitchFamily="34" charset="0"/>
            </a:endParaRPr>
          </a:p>
          <a:p>
            <a:pPr marL="457200" algn="l"/>
            <a:r>
              <a:rPr lang="en-US" sz="9600" dirty="0">
                <a:latin typeface="Calibri" panose="020F0502020204030204" pitchFamily="34" charset="0"/>
                <a:cs typeface="Calibri" panose="020F0502020204030204" pitchFamily="34" charset="0"/>
              </a:rPr>
              <a:t>						</a:t>
            </a:r>
          </a:p>
          <a:p>
            <a:pPr algn="l"/>
            <a:endParaRPr lang="en-US" sz="9600" dirty="0">
              <a:latin typeface="Calibri" panose="020F0502020204030204" pitchFamily="34" charset="0"/>
              <a:cs typeface="Calibri" panose="020F0502020204030204" pitchFamily="34" charset="0"/>
            </a:endParaRP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 </a:t>
            </a:r>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187038"/>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Fee Methodology Presentation</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
        <p:nvSpPr>
          <p:cNvPr id="11" name="TextBox 10">
            <a:extLst>
              <a:ext uri="{FF2B5EF4-FFF2-40B4-BE49-F238E27FC236}">
                <a16:creationId xmlns:a16="http://schemas.microsoft.com/office/drawing/2014/main" id="{D3248A44-E115-EE52-6543-FB216E67BE43}"/>
              </a:ext>
            </a:extLst>
          </p:cNvPr>
          <p:cNvSpPr txBox="1"/>
          <p:nvPr/>
        </p:nvSpPr>
        <p:spPr>
          <a:xfrm>
            <a:off x="3048719" y="5654552"/>
            <a:ext cx="6094562" cy="369332"/>
          </a:xfrm>
          <a:prstGeom prst="rect">
            <a:avLst/>
          </a:prstGeom>
          <a:noFill/>
        </p:spPr>
        <p:txBody>
          <a:bodyPr wrap="square">
            <a:spAutoFit/>
          </a:bodyPr>
          <a:lstStyle/>
          <a:p>
            <a:r>
              <a:rPr lang="en-US" sz="1200" b="0" i="0" u="none" strike="noStrike" dirty="0">
                <a:solidFill>
                  <a:srgbClr val="000000"/>
                </a:solidFill>
                <a:effectLst/>
                <a:latin typeface="Roboto" panose="02000000000000000000" pitchFamily="2" charset="0"/>
              </a:rPr>
              <a:t>Does not include GP update, tech fee, SMIP, Building Standards fee, etc.</a:t>
            </a:r>
            <a:r>
              <a:rPr lang="en-US" dirty="0"/>
              <a:t> </a:t>
            </a:r>
          </a:p>
        </p:txBody>
      </p:sp>
      <p:pic>
        <p:nvPicPr>
          <p:cNvPr id="8" name="Picture 7">
            <a:extLst>
              <a:ext uri="{FF2B5EF4-FFF2-40B4-BE49-F238E27FC236}">
                <a16:creationId xmlns:a16="http://schemas.microsoft.com/office/drawing/2014/main" id="{B9CC564C-A5C1-E50F-CC71-3BE2A28069C3}"/>
              </a:ext>
            </a:extLst>
          </p:cNvPr>
          <p:cNvPicPr>
            <a:picLocks noChangeAspect="1"/>
          </p:cNvPicPr>
          <p:nvPr/>
        </p:nvPicPr>
        <p:blipFill>
          <a:blip r:embed="rId3"/>
          <a:stretch>
            <a:fillRect/>
          </a:stretch>
        </p:blipFill>
        <p:spPr>
          <a:xfrm>
            <a:off x="516294" y="2145070"/>
            <a:ext cx="11193437" cy="2819794"/>
          </a:xfrm>
          <a:prstGeom prst="rect">
            <a:avLst/>
          </a:prstGeom>
        </p:spPr>
      </p:pic>
    </p:spTree>
    <p:extLst>
      <p:ext uri="{BB962C8B-B14F-4D97-AF65-F5344CB8AC3E}">
        <p14:creationId xmlns:p14="http://schemas.microsoft.com/office/powerpoint/2010/main" val="1115342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Examples</a:t>
            </a:r>
            <a:endParaRPr lang="en-US"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2E9C00A1-13D6-A165-73AD-CDC48E97A6F0}"/>
              </a:ext>
            </a:extLst>
          </p:cNvPr>
          <p:cNvSpPr>
            <a:spLocks noGrp="1"/>
          </p:cNvSpPr>
          <p:nvPr>
            <p:ph type="subTitle" idx="1"/>
          </p:nvPr>
        </p:nvSpPr>
        <p:spPr>
          <a:xfrm>
            <a:off x="1032588" y="1455381"/>
            <a:ext cx="9428484" cy="4314825"/>
          </a:xfrm>
        </p:spPr>
        <p:txBody>
          <a:bodyPr>
            <a:normAutofit fontScale="47500" lnSpcReduction="20000"/>
          </a:bodyPr>
          <a:lstStyle/>
          <a:p>
            <a:r>
              <a:rPr lang="en-US" sz="9600" b="1" dirty="0">
                <a:solidFill>
                  <a:schemeClr val="bg1"/>
                </a:solidFill>
                <a:latin typeface="Calibri" panose="020F0502020204030204" pitchFamily="34" charset="0"/>
                <a:cs typeface="Calibri" panose="020F0502020204030204" pitchFamily="34" charset="0"/>
              </a:rPr>
              <a:t>Reroof Current Permit</a:t>
            </a:r>
            <a:endParaRPr lang="en-US" sz="9200" dirty="0">
              <a:latin typeface="Calibri" panose="020F0502020204030204" pitchFamily="34" charset="0"/>
              <a:cs typeface="Calibri" panose="020F0502020204030204" pitchFamily="34" charset="0"/>
            </a:endParaRPr>
          </a:p>
          <a:p>
            <a:pPr lvl="1" algn="l"/>
            <a:endParaRPr lang="en-US" sz="9200" dirty="0">
              <a:latin typeface="Calibri" panose="020F0502020204030204" pitchFamily="34" charset="0"/>
              <a:cs typeface="Calibri" panose="020F0502020204030204" pitchFamily="34" charset="0"/>
            </a:endParaRPr>
          </a:p>
          <a:p>
            <a:pPr lvl="1" algn="l"/>
            <a:endParaRPr lang="en-US" sz="9200" dirty="0">
              <a:latin typeface="Calibri" panose="020F0502020204030204" pitchFamily="34" charset="0"/>
              <a:cs typeface="Calibri" panose="020F0502020204030204" pitchFamily="34" charset="0"/>
            </a:endParaRPr>
          </a:p>
          <a:p>
            <a:pPr marL="457200" indent="-457200" algn="l">
              <a:buFont typeface="+mj-lt"/>
              <a:buAutoNum type="arabicPeriod"/>
            </a:pPr>
            <a:endParaRPr lang="en-US" sz="9600" dirty="0">
              <a:solidFill>
                <a:schemeClr val="bg1"/>
              </a:solidFill>
              <a:latin typeface="Calibri" panose="020F0502020204030204" pitchFamily="34" charset="0"/>
              <a:cs typeface="Calibri" panose="020F0502020204030204" pitchFamily="34" charset="0"/>
            </a:endParaRPr>
          </a:p>
          <a:p>
            <a:pPr marL="457200" indent="-457200" algn="l">
              <a:lnSpc>
                <a:spcPct val="20000"/>
              </a:lnSpc>
            </a:pPr>
            <a:r>
              <a:rPr lang="en-US" sz="9600" dirty="0">
                <a:solidFill>
                  <a:schemeClr val="bg1"/>
                </a:solidFill>
                <a:latin typeface="Calibri" panose="020F0502020204030204" pitchFamily="34" charset="0"/>
                <a:cs typeface="Calibri" panose="020F0502020204030204" pitchFamily="34" charset="0"/>
              </a:rPr>
              <a:t> </a:t>
            </a:r>
            <a:endParaRPr lang="en-US" sz="9600" dirty="0">
              <a:latin typeface="Calibri" panose="020F0502020204030204" pitchFamily="34" charset="0"/>
              <a:cs typeface="Calibri" panose="020F0502020204030204" pitchFamily="34" charset="0"/>
            </a:endParaRPr>
          </a:p>
          <a:p>
            <a:pPr marL="457200" algn="l"/>
            <a:r>
              <a:rPr lang="en-US" sz="9600" dirty="0">
                <a:latin typeface="Calibri" panose="020F0502020204030204" pitchFamily="34" charset="0"/>
                <a:cs typeface="Calibri" panose="020F0502020204030204" pitchFamily="34" charset="0"/>
              </a:rPr>
              <a:t>						</a:t>
            </a:r>
          </a:p>
          <a:p>
            <a:pPr algn="l"/>
            <a:endParaRPr lang="en-US" sz="9600" dirty="0">
              <a:latin typeface="Calibri" panose="020F0502020204030204" pitchFamily="34" charset="0"/>
              <a:cs typeface="Calibri" panose="020F0502020204030204" pitchFamily="34" charset="0"/>
            </a:endParaRP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 </a:t>
            </a:r>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187038"/>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Fee Methodology Presentation </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
        <p:nvSpPr>
          <p:cNvPr id="5" name="TextBox 4">
            <a:extLst>
              <a:ext uri="{FF2B5EF4-FFF2-40B4-BE49-F238E27FC236}">
                <a16:creationId xmlns:a16="http://schemas.microsoft.com/office/drawing/2014/main" id="{504AAA45-E361-E45E-4355-9368BAB3647F}"/>
              </a:ext>
            </a:extLst>
          </p:cNvPr>
          <p:cNvSpPr txBox="1"/>
          <p:nvPr/>
        </p:nvSpPr>
        <p:spPr>
          <a:xfrm>
            <a:off x="3048719" y="5654552"/>
            <a:ext cx="6094562" cy="369332"/>
          </a:xfrm>
          <a:prstGeom prst="rect">
            <a:avLst/>
          </a:prstGeom>
          <a:noFill/>
        </p:spPr>
        <p:txBody>
          <a:bodyPr wrap="square">
            <a:spAutoFit/>
          </a:bodyPr>
          <a:lstStyle/>
          <a:p>
            <a:r>
              <a:rPr lang="en-US" sz="1200" b="0" i="0" u="none" strike="noStrike" dirty="0">
                <a:solidFill>
                  <a:srgbClr val="000000"/>
                </a:solidFill>
                <a:effectLst/>
                <a:latin typeface="Roboto" panose="02000000000000000000" pitchFamily="2" charset="0"/>
              </a:rPr>
              <a:t>Does not include GP update, tech fee, SMIP, Building Standards fee, etc.</a:t>
            </a:r>
            <a:r>
              <a:rPr lang="en-US" dirty="0"/>
              <a:t> </a:t>
            </a:r>
          </a:p>
        </p:txBody>
      </p:sp>
      <p:pic>
        <p:nvPicPr>
          <p:cNvPr id="8" name="Picture 7">
            <a:extLst>
              <a:ext uri="{FF2B5EF4-FFF2-40B4-BE49-F238E27FC236}">
                <a16:creationId xmlns:a16="http://schemas.microsoft.com/office/drawing/2014/main" id="{4D67DC72-16ED-75C2-9617-75F225E07147}"/>
              </a:ext>
            </a:extLst>
          </p:cNvPr>
          <p:cNvPicPr>
            <a:picLocks noChangeAspect="1"/>
          </p:cNvPicPr>
          <p:nvPr/>
        </p:nvPicPr>
        <p:blipFill>
          <a:blip r:embed="rId3"/>
          <a:stretch>
            <a:fillRect/>
          </a:stretch>
        </p:blipFill>
        <p:spPr>
          <a:xfrm>
            <a:off x="623123" y="2160716"/>
            <a:ext cx="10945753" cy="3077004"/>
          </a:xfrm>
          <a:prstGeom prst="rect">
            <a:avLst/>
          </a:prstGeom>
        </p:spPr>
      </p:pic>
    </p:spTree>
    <p:extLst>
      <p:ext uri="{BB962C8B-B14F-4D97-AF65-F5344CB8AC3E}">
        <p14:creationId xmlns:p14="http://schemas.microsoft.com/office/powerpoint/2010/main" val="1578720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Examples</a:t>
            </a:r>
            <a:endParaRPr lang="en-US"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2E9C00A1-13D6-A165-73AD-CDC48E97A6F0}"/>
              </a:ext>
            </a:extLst>
          </p:cNvPr>
          <p:cNvSpPr>
            <a:spLocks noGrp="1"/>
          </p:cNvSpPr>
          <p:nvPr>
            <p:ph type="subTitle" idx="1"/>
          </p:nvPr>
        </p:nvSpPr>
        <p:spPr>
          <a:xfrm>
            <a:off x="1032588" y="1455381"/>
            <a:ext cx="9428484" cy="4314825"/>
          </a:xfrm>
        </p:spPr>
        <p:txBody>
          <a:bodyPr>
            <a:normAutofit fontScale="47500" lnSpcReduction="20000"/>
          </a:bodyPr>
          <a:lstStyle/>
          <a:p>
            <a:r>
              <a:rPr lang="en-US" sz="9600" b="1" dirty="0">
                <a:solidFill>
                  <a:schemeClr val="bg1"/>
                </a:solidFill>
                <a:latin typeface="Calibri" panose="020F0502020204030204" pitchFamily="34" charset="0"/>
                <a:cs typeface="Calibri" panose="020F0502020204030204" pitchFamily="34" charset="0"/>
              </a:rPr>
              <a:t>New Pool Permit</a:t>
            </a:r>
            <a:endParaRPr lang="en-US" sz="9200" dirty="0">
              <a:latin typeface="Calibri" panose="020F0502020204030204" pitchFamily="34" charset="0"/>
              <a:cs typeface="Calibri" panose="020F0502020204030204" pitchFamily="34" charset="0"/>
            </a:endParaRPr>
          </a:p>
          <a:p>
            <a:pPr lvl="1" algn="l"/>
            <a:r>
              <a:rPr lang="en-US" sz="9200" dirty="0">
                <a:latin typeface="Calibri" panose="020F0502020204030204" pitchFamily="34" charset="0"/>
                <a:cs typeface="Calibri" panose="020F0502020204030204" pitchFamily="34" charset="0"/>
              </a:rPr>
              <a:t>					</a:t>
            </a:r>
          </a:p>
          <a:p>
            <a:pPr lvl="1" algn="l"/>
            <a:r>
              <a:rPr lang="en-US" sz="9200" dirty="0">
                <a:latin typeface="Calibri" panose="020F0502020204030204" pitchFamily="34" charset="0"/>
                <a:cs typeface="Calibri" panose="020F0502020204030204" pitchFamily="34" charset="0"/>
              </a:rPr>
              <a:t>						</a:t>
            </a:r>
          </a:p>
          <a:p>
            <a:pPr marL="457200" indent="-457200" algn="l">
              <a:buFont typeface="+mj-lt"/>
              <a:buAutoNum type="arabicPeriod"/>
            </a:pPr>
            <a:endParaRPr lang="en-US" sz="9600" dirty="0">
              <a:solidFill>
                <a:schemeClr val="bg1"/>
              </a:solidFill>
              <a:latin typeface="Calibri" panose="020F0502020204030204" pitchFamily="34" charset="0"/>
              <a:cs typeface="Calibri" panose="020F0502020204030204" pitchFamily="34" charset="0"/>
            </a:endParaRPr>
          </a:p>
          <a:p>
            <a:pPr marL="457200" indent="-457200" algn="l">
              <a:lnSpc>
                <a:spcPct val="20000"/>
              </a:lnSpc>
            </a:pPr>
            <a:r>
              <a:rPr lang="en-US" sz="9600" dirty="0">
                <a:solidFill>
                  <a:schemeClr val="bg1"/>
                </a:solidFill>
                <a:latin typeface="Calibri" panose="020F0502020204030204" pitchFamily="34" charset="0"/>
                <a:cs typeface="Calibri" panose="020F0502020204030204" pitchFamily="34" charset="0"/>
              </a:rPr>
              <a:t> </a:t>
            </a:r>
            <a:endParaRPr lang="en-US" sz="9600" dirty="0">
              <a:latin typeface="Calibri" panose="020F0502020204030204" pitchFamily="34" charset="0"/>
              <a:cs typeface="Calibri" panose="020F0502020204030204" pitchFamily="34" charset="0"/>
            </a:endParaRPr>
          </a:p>
          <a:p>
            <a:pPr marL="457200" algn="l"/>
            <a:r>
              <a:rPr lang="en-US" sz="9600" dirty="0">
                <a:latin typeface="Calibri" panose="020F0502020204030204" pitchFamily="34" charset="0"/>
                <a:cs typeface="Calibri" panose="020F0502020204030204" pitchFamily="34" charset="0"/>
              </a:rPr>
              <a:t>									</a:t>
            </a:r>
          </a:p>
          <a:p>
            <a:pPr algn="l"/>
            <a:endParaRPr lang="en-US" sz="9600" dirty="0">
              <a:latin typeface="Calibri" panose="020F0502020204030204" pitchFamily="34" charset="0"/>
              <a:cs typeface="Calibri" panose="020F0502020204030204" pitchFamily="34" charset="0"/>
            </a:endParaRP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 </a:t>
            </a:r>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187038"/>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Fee Methodology Presentation </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
        <p:nvSpPr>
          <p:cNvPr id="5" name="TextBox 4">
            <a:extLst>
              <a:ext uri="{FF2B5EF4-FFF2-40B4-BE49-F238E27FC236}">
                <a16:creationId xmlns:a16="http://schemas.microsoft.com/office/drawing/2014/main" id="{6E089891-73DE-8F2F-EAF9-CC5515310DEB}"/>
              </a:ext>
            </a:extLst>
          </p:cNvPr>
          <p:cNvSpPr txBox="1"/>
          <p:nvPr/>
        </p:nvSpPr>
        <p:spPr>
          <a:xfrm>
            <a:off x="3048719" y="5654552"/>
            <a:ext cx="6094562" cy="369332"/>
          </a:xfrm>
          <a:prstGeom prst="rect">
            <a:avLst/>
          </a:prstGeom>
          <a:noFill/>
        </p:spPr>
        <p:txBody>
          <a:bodyPr wrap="square">
            <a:spAutoFit/>
          </a:bodyPr>
          <a:lstStyle/>
          <a:p>
            <a:r>
              <a:rPr lang="en-US" sz="1200" b="0" i="0" u="none" strike="noStrike" dirty="0">
                <a:solidFill>
                  <a:srgbClr val="000000"/>
                </a:solidFill>
                <a:effectLst/>
                <a:latin typeface="Roboto" panose="02000000000000000000" pitchFamily="2" charset="0"/>
              </a:rPr>
              <a:t>Does not include GP update, tech fee, SMIP, Building Standards fee, etc.</a:t>
            </a:r>
            <a:r>
              <a:rPr lang="en-US" dirty="0"/>
              <a:t> </a:t>
            </a:r>
          </a:p>
        </p:txBody>
      </p:sp>
      <p:pic>
        <p:nvPicPr>
          <p:cNvPr id="8" name="Picture 7">
            <a:extLst>
              <a:ext uri="{FF2B5EF4-FFF2-40B4-BE49-F238E27FC236}">
                <a16:creationId xmlns:a16="http://schemas.microsoft.com/office/drawing/2014/main" id="{44A2C0CD-BD24-4216-2F5F-C98746EC5CE7}"/>
              </a:ext>
            </a:extLst>
          </p:cNvPr>
          <p:cNvPicPr>
            <a:picLocks noChangeAspect="1"/>
          </p:cNvPicPr>
          <p:nvPr/>
        </p:nvPicPr>
        <p:blipFill>
          <a:blip r:embed="rId3"/>
          <a:stretch>
            <a:fillRect/>
          </a:stretch>
        </p:blipFill>
        <p:spPr>
          <a:xfrm>
            <a:off x="518334" y="2120585"/>
            <a:ext cx="11155332" cy="2753109"/>
          </a:xfrm>
          <a:prstGeom prst="rect">
            <a:avLst/>
          </a:prstGeom>
        </p:spPr>
      </p:pic>
    </p:spTree>
    <p:extLst>
      <p:ext uri="{BB962C8B-B14F-4D97-AF65-F5344CB8AC3E}">
        <p14:creationId xmlns:p14="http://schemas.microsoft.com/office/powerpoint/2010/main" val="2530822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Examples</a:t>
            </a:r>
            <a:endParaRPr lang="en-US"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2E9C00A1-13D6-A165-73AD-CDC48E97A6F0}"/>
              </a:ext>
            </a:extLst>
          </p:cNvPr>
          <p:cNvSpPr>
            <a:spLocks noGrp="1"/>
          </p:cNvSpPr>
          <p:nvPr>
            <p:ph type="subTitle" idx="1"/>
          </p:nvPr>
        </p:nvSpPr>
        <p:spPr>
          <a:xfrm>
            <a:off x="1032588" y="1455381"/>
            <a:ext cx="9428484" cy="4314825"/>
          </a:xfrm>
        </p:spPr>
        <p:txBody>
          <a:bodyPr>
            <a:normAutofit fontScale="47500" lnSpcReduction="20000"/>
          </a:bodyPr>
          <a:lstStyle/>
          <a:p>
            <a:r>
              <a:rPr lang="en-US" sz="9600" b="1" dirty="0">
                <a:solidFill>
                  <a:schemeClr val="bg1"/>
                </a:solidFill>
                <a:latin typeface="Calibri" panose="020F0502020204030204" pitchFamily="34" charset="0"/>
                <a:cs typeface="Calibri" panose="020F0502020204030204" pitchFamily="34" charset="0"/>
              </a:rPr>
              <a:t>New Patio Cover Permit</a:t>
            </a:r>
            <a:endParaRPr lang="en-US" sz="9200" dirty="0">
              <a:latin typeface="Calibri" panose="020F0502020204030204" pitchFamily="34" charset="0"/>
              <a:cs typeface="Calibri" panose="020F0502020204030204" pitchFamily="34" charset="0"/>
            </a:endParaRPr>
          </a:p>
          <a:p>
            <a:pPr lvl="1" algn="l"/>
            <a:r>
              <a:rPr lang="en-US" sz="9200" dirty="0">
                <a:latin typeface="Calibri" panose="020F0502020204030204" pitchFamily="34" charset="0"/>
                <a:cs typeface="Calibri" panose="020F0502020204030204" pitchFamily="34" charset="0"/>
              </a:rPr>
              <a:t>					</a:t>
            </a:r>
          </a:p>
          <a:p>
            <a:pPr lvl="1" algn="l"/>
            <a:r>
              <a:rPr lang="en-US" sz="9200" dirty="0">
                <a:latin typeface="Calibri" panose="020F0502020204030204" pitchFamily="34" charset="0"/>
                <a:cs typeface="Calibri" panose="020F0502020204030204" pitchFamily="34" charset="0"/>
              </a:rPr>
              <a:t>						</a:t>
            </a:r>
          </a:p>
          <a:p>
            <a:pPr marL="457200" indent="-457200" algn="l">
              <a:buFont typeface="+mj-lt"/>
              <a:buAutoNum type="arabicPeriod"/>
            </a:pPr>
            <a:endParaRPr lang="en-US" sz="9600" dirty="0">
              <a:solidFill>
                <a:schemeClr val="bg1"/>
              </a:solidFill>
              <a:latin typeface="Calibri" panose="020F0502020204030204" pitchFamily="34" charset="0"/>
              <a:cs typeface="Calibri" panose="020F0502020204030204" pitchFamily="34" charset="0"/>
            </a:endParaRPr>
          </a:p>
          <a:p>
            <a:pPr marL="457200" indent="-457200" algn="l">
              <a:lnSpc>
                <a:spcPct val="20000"/>
              </a:lnSpc>
            </a:pPr>
            <a:r>
              <a:rPr lang="en-US" sz="9600" dirty="0">
                <a:solidFill>
                  <a:schemeClr val="bg1"/>
                </a:solidFill>
                <a:latin typeface="Calibri" panose="020F0502020204030204" pitchFamily="34" charset="0"/>
                <a:cs typeface="Calibri" panose="020F0502020204030204" pitchFamily="34" charset="0"/>
              </a:rPr>
              <a:t> </a:t>
            </a:r>
            <a:endParaRPr lang="en-US" sz="9600" dirty="0">
              <a:latin typeface="Calibri" panose="020F0502020204030204" pitchFamily="34" charset="0"/>
              <a:cs typeface="Calibri" panose="020F0502020204030204" pitchFamily="34" charset="0"/>
            </a:endParaRPr>
          </a:p>
          <a:p>
            <a:pPr marL="457200" algn="l"/>
            <a:r>
              <a:rPr lang="en-US" sz="9600" dirty="0">
                <a:latin typeface="Calibri" panose="020F0502020204030204" pitchFamily="34" charset="0"/>
                <a:cs typeface="Calibri" panose="020F0502020204030204" pitchFamily="34" charset="0"/>
              </a:rPr>
              <a:t>									</a:t>
            </a:r>
          </a:p>
          <a:p>
            <a:pPr algn="l"/>
            <a:endParaRPr lang="en-US" sz="9600" dirty="0">
              <a:latin typeface="Calibri" panose="020F0502020204030204" pitchFamily="34" charset="0"/>
              <a:cs typeface="Calibri" panose="020F0502020204030204" pitchFamily="34" charset="0"/>
            </a:endParaRP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 </a:t>
            </a:r>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187038"/>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Fee Methodology Presentation </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
        <p:nvSpPr>
          <p:cNvPr id="5" name="TextBox 4">
            <a:extLst>
              <a:ext uri="{FF2B5EF4-FFF2-40B4-BE49-F238E27FC236}">
                <a16:creationId xmlns:a16="http://schemas.microsoft.com/office/drawing/2014/main" id="{0D58BDBE-D963-9948-FC61-BE5460C6DE64}"/>
              </a:ext>
            </a:extLst>
          </p:cNvPr>
          <p:cNvSpPr txBox="1"/>
          <p:nvPr/>
        </p:nvSpPr>
        <p:spPr>
          <a:xfrm>
            <a:off x="3048719" y="5654552"/>
            <a:ext cx="6094562" cy="369332"/>
          </a:xfrm>
          <a:prstGeom prst="rect">
            <a:avLst/>
          </a:prstGeom>
          <a:noFill/>
        </p:spPr>
        <p:txBody>
          <a:bodyPr wrap="square">
            <a:spAutoFit/>
          </a:bodyPr>
          <a:lstStyle/>
          <a:p>
            <a:r>
              <a:rPr lang="en-US" sz="1200" b="0" i="0" u="none" strike="noStrike" dirty="0">
                <a:solidFill>
                  <a:srgbClr val="000000"/>
                </a:solidFill>
                <a:effectLst/>
                <a:latin typeface="Roboto" panose="02000000000000000000" pitchFamily="2" charset="0"/>
              </a:rPr>
              <a:t>Does not include GP update, tech fee, SMIP, Building Standards fee, etc.</a:t>
            </a:r>
            <a:r>
              <a:rPr lang="en-US" dirty="0"/>
              <a:t> </a:t>
            </a:r>
          </a:p>
        </p:txBody>
      </p:sp>
      <p:pic>
        <p:nvPicPr>
          <p:cNvPr id="9" name="Picture 8">
            <a:extLst>
              <a:ext uri="{FF2B5EF4-FFF2-40B4-BE49-F238E27FC236}">
                <a16:creationId xmlns:a16="http://schemas.microsoft.com/office/drawing/2014/main" id="{F32D19D5-7BB3-1E8A-E988-F6F4659AB943}"/>
              </a:ext>
            </a:extLst>
          </p:cNvPr>
          <p:cNvPicPr>
            <a:picLocks noChangeAspect="1"/>
          </p:cNvPicPr>
          <p:nvPr/>
        </p:nvPicPr>
        <p:blipFill>
          <a:blip r:embed="rId3"/>
          <a:stretch>
            <a:fillRect/>
          </a:stretch>
        </p:blipFill>
        <p:spPr>
          <a:xfrm>
            <a:off x="270649" y="2157643"/>
            <a:ext cx="11650701" cy="2962688"/>
          </a:xfrm>
          <a:prstGeom prst="rect">
            <a:avLst/>
          </a:prstGeom>
        </p:spPr>
      </p:pic>
    </p:spTree>
    <p:extLst>
      <p:ext uri="{BB962C8B-B14F-4D97-AF65-F5344CB8AC3E}">
        <p14:creationId xmlns:p14="http://schemas.microsoft.com/office/powerpoint/2010/main" val="553133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Examples</a:t>
            </a:r>
            <a:endParaRPr lang="en-US"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2E9C00A1-13D6-A165-73AD-CDC48E97A6F0}"/>
              </a:ext>
            </a:extLst>
          </p:cNvPr>
          <p:cNvSpPr>
            <a:spLocks noGrp="1"/>
          </p:cNvSpPr>
          <p:nvPr>
            <p:ph type="subTitle" idx="1"/>
          </p:nvPr>
        </p:nvSpPr>
        <p:spPr>
          <a:xfrm>
            <a:off x="1032588" y="1455381"/>
            <a:ext cx="9428484" cy="4314825"/>
          </a:xfrm>
        </p:spPr>
        <p:txBody>
          <a:bodyPr>
            <a:normAutofit fontScale="40000" lnSpcReduction="20000"/>
          </a:bodyPr>
          <a:lstStyle/>
          <a:p>
            <a:r>
              <a:rPr lang="en-US" sz="9600" b="1" dirty="0">
                <a:solidFill>
                  <a:schemeClr val="bg1"/>
                </a:solidFill>
                <a:latin typeface="Calibri" panose="020F0502020204030204" pitchFamily="34" charset="0"/>
                <a:cs typeface="Calibri" panose="020F0502020204030204" pitchFamily="34" charset="0"/>
              </a:rPr>
              <a:t>Bathroom Remodel Permit “Like For Like”</a:t>
            </a:r>
            <a:endParaRPr lang="en-US" sz="9200" dirty="0">
              <a:latin typeface="Calibri" panose="020F0502020204030204" pitchFamily="34" charset="0"/>
              <a:cs typeface="Calibri" panose="020F0502020204030204" pitchFamily="34" charset="0"/>
            </a:endParaRPr>
          </a:p>
          <a:p>
            <a:pPr lvl="1" algn="l"/>
            <a:r>
              <a:rPr lang="en-US" sz="9200" dirty="0">
                <a:latin typeface="Calibri" panose="020F0502020204030204" pitchFamily="34" charset="0"/>
                <a:cs typeface="Calibri" panose="020F0502020204030204" pitchFamily="34" charset="0"/>
              </a:rPr>
              <a:t>					</a:t>
            </a:r>
          </a:p>
          <a:p>
            <a:pPr lvl="1" algn="l"/>
            <a:r>
              <a:rPr lang="en-US" sz="9200" dirty="0">
                <a:latin typeface="Calibri" panose="020F0502020204030204" pitchFamily="34" charset="0"/>
                <a:cs typeface="Calibri" panose="020F0502020204030204" pitchFamily="34" charset="0"/>
              </a:rPr>
              <a:t>						</a:t>
            </a:r>
          </a:p>
          <a:p>
            <a:pPr marL="457200" indent="-457200" algn="l">
              <a:buFont typeface="+mj-lt"/>
              <a:buAutoNum type="arabicPeriod"/>
            </a:pPr>
            <a:endParaRPr lang="en-US" sz="9600" dirty="0">
              <a:solidFill>
                <a:schemeClr val="bg1"/>
              </a:solidFill>
              <a:latin typeface="Calibri" panose="020F0502020204030204" pitchFamily="34" charset="0"/>
              <a:cs typeface="Calibri" panose="020F0502020204030204" pitchFamily="34" charset="0"/>
            </a:endParaRPr>
          </a:p>
          <a:p>
            <a:pPr marL="457200" indent="-457200" algn="l">
              <a:lnSpc>
                <a:spcPct val="20000"/>
              </a:lnSpc>
            </a:pPr>
            <a:r>
              <a:rPr lang="en-US" sz="9600" dirty="0">
                <a:solidFill>
                  <a:schemeClr val="bg1"/>
                </a:solidFill>
                <a:latin typeface="Calibri" panose="020F0502020204030204" pitchFamily="34" charset="0"/>
                <a:cs typeface="Calibri" panose="020F0502020204030204" pitchFamily="34" charset="0"/>
              </a:rPr>
              <a:t> </a:t>
            </a:r>
            <a:endParaRPr lang="en-US" sz="9600" dirty="0">
              <a:latin typeface="Calibri" panose="020F0502020204030204" pitchFamily="34" charset="0"/>
              <a:cs typeface="Calibri" panose="020F0502020204030204" pitchFamily="34" charset="0"/>
            </a:endParaRPr>
          </a:p>
          <a:p>
            <a:pPr marL="457200" algn="l"/>
            <a:r>
              <a:rPr lang="en-US" sz="9600" dirty="0">
                <a:latin typeface="Calibri" panose="020F0502020204030204" pitchFamily="34" charset="0"/>
                <a:cs typeface="Calibri" panose="020F0502020204030204" pitchFamily="34" charset="0"/>
              </a:rPr>
              <a:t>									</a:t>
            </a:r>
          </a:p>
          <a:p>
            <a:pPr algn="l"/>
            <a:r>
              <a:rPr lang="en-US" sz="9600" dirty="0">
                <a:latin typeface="Calibri" panose="020F0502020204030204" pitchFamily="34" charset="0"/>
                <a:cs typeface="Calibri" panose="020F0502020204030204" pitchFamily="34" charset="0"/>
              </a:rPr>
              <a:t>					</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 </a:t>
            </a:r>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187038"/>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Fee Methodology Presentation </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
        <p:nvSpPr>
          <p:cNvPr id="5" name="TextBox 4">
            <a:extLst>
              <a:ext uri="{FF2B5EF4-FFF2-40B4-BE49-F238E27FC236}">
                <a16:creationId xmlns:a16="http://schemas.microsoft.com/office/drawing/2014/main" id="{EAC7A125-854C-AB2A-E8F0-CDD4ADC3233F}"/>
              </a:ext>
            </a:extLst>
          </p:cNvPr>
          <p:cNvSpPr txBox="1"/>
          <p:nvPr/>
        </p:nvSpPr>
        <p:spPr>
          <a:xfrm>
            <a:off x="3048719" y="5654552"/>
            <a:ext cx="6094562" cy="369332"/>
          </a:xfrm>
          <a:prstGeom prst="rect">
            <a:avLst/>
          </a:prstGeom>
          <a:noFill/>
        </p:spPr>
        <p:txBody>
          <a:bodyPr wrap="square">
            <a:spAutoFit/>
          </a:bodyPr>
          <a:lstStyle/>
          <a:p>
            <a:r>
              <a:rPr lang="en-US" sz="1200" b="0" i="0" u="none" strike="noStrike" dirty="0">
                <a:solidFill>
                  <a:srgbClr val="000000"/>
                </a:solidFill>
                <a:effectLst/>
                <a:latin typeface="Roboto" panose="02000000000000000000" pitchFamily="2" charset="0"/>
              </a:rPr>
              <a:t>Does not include GP update, tech fee, SMIP, Building Standards fee, etc.</a:t>
            </a:r>
            <a:r>
              <a:rPr lang="en-US" dirty="0"/>
              <a:t> </a:t>
            </a:r>
          </a:p>
        </p:txBody>
      </p:sp>
      <p:pic>
        <p:nvPicPr>
          <p:cNvPr id="9" name="Picture 8">
            <a:extLst>
              <a:ext uri="{FF2B5EF4-FFF2-40B4-BE49-F238E27FC236}">
                <a16:creationId xmlns:a16="http://schemas.microsoft.com/office/drawing/2014/main" id="{342689A4-B811-D393-8E63-79F57138A0EA}"/>
              </a:ext>
            </a:extLst>
          </p:cNvPr>
          <p:cNvPicPr>
            <a:picLocks noChangeAspect="1"/>
          </p:cNvPicPr>
          <p:nvPr/>
        </p:nvPicPr>
        <p:blipFill>
          <a:blip r:embed="rId3"/>
          <a:stretch>
            <a:fillRect/>
          </a:stretch>
        </p:blipFill>
        <p:spPr>
          <a:xfrm>
            <a:off x="280176" y="2100077"/>
            <a:ext cx="11631648" cy="2657846"/>
          </a:xfrm>
          <a:prstGeom prst="rect">
            <a:avLst/>
          </a:prstGeom>
        </p:spPr>
      </p:pic>
    </p:spTree>
    <p:extLst>
      <p:ext uri="{BB962C8B-B14F-4D97-AF65-F5344CB8AC3E}">
        <p14:creationId xmlns:p14="http://schemas.microsoft.com/office/powerpoint/2010/main" val="3328113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Examples</a:t>
            </a:r>
            <a:endParaRPr lang="en-US"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2E9C00A1-13D6-A165-73AD-CDC48E97A6F0}"/>
              </a:ext>
            </a:extLst>
          </p:cNvPr>
          <p:cNvSpPr>
            <a:spLocks noGrp="1"/>
          </p:cNvSpPr>
          <p:nvPr>
            <p:ph type="subTitle" idx="1"/>
          </p:nvPr>
        </p:nvSpPr>
        <p:spPr>
          <a:xfrm>
            <a:off x="1032588" y="1455381"/>
            <a:ext cx="9428484" cy="4314825"/>
          </a:xfrm>
        </p:spPr>
        <p:txBody>
          <a:bodyPr>
            <a:normAutofit fontScale="40000" lnSpcReduction="20000"/>
          </a:bodyPr>
          <a:lstStyle/>
          <a:p>
            <a:r>
              <a:rPr lang="en-US" sz="9600" b="1" dirty="0">
                <a:solidFill>
                  <a:schemeClr val="bg1"/>
                </a:solidFill>
                <a:latin typeface="Calibri" panose="020F0502020204030204" pitchFamily="34" charset="0"/>
                <a:cs typeface="Calibri" panose="020F0502020204030204" pitchFamily="34" charset="0"/>
              </a:rPr>
              <a:t>Bath/Kitchen Remodel Permit W/ Structural, layout changes, and trades</a:t>
            </a:r>
            <a:endParaRPr lang="en-US" sz="9200" dirty="0">
              <a:latin typeface="Calibri" panose="020F0502020204030204" pitchFamily="34" charset="0"/>
              <a:cs typeface="Calibri" panose="020F0502020204030204" pitchFamily="34" charset="0"/>
            </a:endParaRPr>
          </a:p>
          <a:p>
            <a:pPr lvl="1" algn="l"/>
            <a:r>
              <a:rPr lang="en-US" sz="9200" dirty="0">
                <a:latin typeface="Calibri" panose="020F0502020204030204" pitchFamily="34" charset="0"/>
                <a:cs typeface="Calibri" panose="020F0502020204030204" pitchFamily="34" charset="0"/>
              </a:rPr>
              <a:t>					</a:t>
            </a:r>
          </a:p>
          <a:p>
            <a:pPr lvl="1" algn="l"/>
            <a:r>
              <a:rPr lang="en-US" sz="9200" dirty="0">
                <a:latin typeface="Calibri" panose="020F0502020204030204" pitchFamily="34" charset="0"/>
                <a:cs typeface="Calibri" panose="020F0502020204030204" pitchFamily="34" charset="0"/>
              </a:rPr>
              <a:t>						</a:t>
            </a:r>
          </a:p>
          <a:p>
            <a:pPr marL="457200" indent="-457200" algn="l">
              <a:buFont typeface="+mj-lt"/>
              <a:buAutoNum type="arabicPeriod"/>
            </a:pPr>
            <a:endParaRPr lang="en-US" sz="9600" dirty="0">
              <a:solidFill>
                <a:schemeClr val="bg1"/>
              </a:solidFill>
              <a:latin typeface="Calibri" panose="020F0502020204030204" pitchFamily="34" charset="0"/>
              <a:cs typeface="Calibri" panose="020F0502020204030204" pitchFamily="34" charset="0"/>
            </a:endParaRPr>
          </a:p>
          <a:p>
            <a:pPr marL="457200" indent="-457200" algn="l">
              <a:lnSpc>
                <a:spcPct val="20000"/>
              </a:lnSpc>
            </a:pPr>
            <a:r>
              <a:rPr lang="en-US" sz="9600" dirty="0">
                <a:solidFill>
                  <a:schemeClr val="bg1"/>
                </a:solidFill>
                <a:latin typeface="Calibri" panose="020F0502020204030204" pitchFamily="34" charset="0"/>
                <a:cs typeface="Calibri" panose="020F0502020204030204" pitchFamily="34" charset="0"/>
              </a:rPr>
              <a:t> </a:t>
            </a:r>
            <a:endParaRPr lang="en-US" sz="9600" dirty="0">
              <a:latin typeface="Calibri" panose="020F0502020204030204" pitchFamily="34" charset="0"/>
              <a:cs typeface="Calibri" panose="020F0502020204030204" pitchFamily="34" charset="0"/>
            </a:endParaRPr>
          </a:p>
          <a:p>
            <a:pPr marL="457200" algn="l"/>
            <a:r>
              <a:rPr lang="en-US" sz="9600" dirty="0">
                <a:latin typeface="Calibri" panose="020F0502020204030204" pitchFamily="34" charset="0"/>
                <a:cs typeface="Calibri" panose="020F0502020204030204" pitchFamily="34" charset="0"/>
              </a:rPr>
              <a:t>									</a:t>
            </a:r>
          </a:p>
          <a:p>
            <a:pPr algn="l"/>
            <a:r>
              <a:rPr lang="en-US" sz="9600" dirty="0">
                <a:latin typeface="Calibri" panose="020F0502020204030204" pitchFamily="34" charset="0"/>
                <a:cs typeface="Calibri" panose="020F0502020204030204" pitchFamily="34" charset="0"/>
              </a:rPr>
              <a:t>					</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 </a:t>
            </a:r>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187038"/>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Fee Methodology Presentation </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
        <p:nvSpPr>
          <p:cNvPr id="5" name="TextBox 4">
            <a:extLst>
              <a:ext uri="{FF2B5EF4-FFF2-40B4-BE49-F238E27FC236}">
                <a16:creationId xmlns:a16="http://schemas.microsoft.com/office/drawing/2014/main" id="{EAC7A125-854C-AB2A-E8F0-CDD4ADC3233F}"/>
              </a:ext>
            </a:extLst>
          </p:cNvPr>
          <p:cNvSpPr txBox="1"/>
          <p:nvPr/>
        </p:nvSpPr>
        <p:spPr>
          <a:xfrm>
            <a:off x="3048719" y="5654552"/>
            <a:ext cx="6094562" cy="369332"/>
          </a:xfrm>
          <a:prstGeom prst="rect">
            <a:avLst/>
          </a:prstGeom>
          <a:noFill/>
        </p:spPr>
        <p:txBody>
          <a:bodyPr wrap="square">
            <a:spAutoFit/>
          </a:bodyPr>
          <a:lstStyle/>
          <a:p>
            <a:r>
              <a:rPr lang="en-US" sz="1200" b="0" i="0" u="none" strike="noStrike" dirty="0">
                <a:solidFill>
                  <a:srgbClr val="000000"/>
                </a:solidFill>
                <a:effectLst/>
                <a:latin typeface="Roboto" panose="02000000000000000000" pitchFamily="2" charset="0"/>
              </a:rPr>
              <a:t>Does not include GP update, tech fee, SMIP, Building Standards fee, etc.</a:t>
            </a:r>
            <a:r>
              <a:rPr lang="en-US" dirty="0"/>
              <a:t> </a:t>
            </a:r>
          </a:p>
        </p:txBody>
      </p:sp>
      <p:pic>
        <p:nvPicPr>
          <p:cNvPr id="8" name="Picture 7">
            <a:extLst>
              <a:ext uri="{FF2B5EF4-FFF2-40B4-BE49-F238E27FC236}">
                <a16:creationId xmlns:a16="http://schemas.microsoft.com/office/drawing/2014/main" id="{EAE7C227-35E6-1F5E-4AE3-9A93746E70F7}"/>
              </a:ext>
            </a:extLst>
          </p:cNvPr>
          <p:cNvPicPr>
            <a:picLocks noChangeAspect="1"/>
          </p:cNvPicPr>
          <p:nvPr/>
        </p:nvPicPr>
        <p:blipFill>
          <a:blip r:embed="rId3"/>
          <a:stretch>
            <a:fillRect/>
          </a:stretch>
        </p:blipFill>
        <p:spPr>
          <a:xfrm>
            <a:off x="359613" y="2408400"/>
            <a:ext cx="11593543" cy="2829320"/>
          </a:xfrm>
          <a:prstGeom prst="rect">
            <a:avLst/>
          </a:prstGeom>
        </p:spPr>
      </p:pic>
    </p:spTree>
    <p:extLst>
      <p:ext uri="{BB962C8B-B14F-4D97-AF65-F5344CB8AC3E}">
        <p14:creationId xmlns:p14="http://schemas.microsoft.com/office/powerpoint/2010/main" val="1156938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Examples</a:t>
            </a:r>
            <a:endParaRPr lang="en-US"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2E9C00A1-13D6-A165-73AD-CDC48E97A6F0}"/>
              </a:ext>
            </a:extLst>
          </p:cNvPr>
          <p:cNvSpPr>
            <a:spLocks noGrp="1"/>
          </p:cNvSpPr>
          <p:nvPr>
            <p:ph type="subTitle" idx="1"/>
          </p:nvPr>
        </p:nvSpPr>
        <p:spPr>
          <a:xfrm>
            <a:off x="1032588" y="1455381"/>
            <a:ext cx="9428484" cy="4314825"/>
          </a:xfrm>
        </p:spPr>
        <p:txBody>
          <a:bodyPr>
            <a:normAutofit fontScale="47500" lnSpcReduction="20000"/>
          </a:bodyPr>
          <a:lstStyle/>
          <a:p>
            <a:r>
              <a:rPr lang="en-US" sz="9600" b="1" dirty="0">
                <a:solidFill>
                  <a:schemeClr val="bg1"/>
                </a:solidFill>
                <a:latin typeface="Calibri" panose="020F0502020204030204" pitchFamily="34" charset="0"/>
                <a:cs typeface="Calibri" panose="020F0502020204030204" pitchFamily="34" charset="0"/>
              </a:rPr>
              <a:t>Residential Addition</a:t>
            </a:r>
          </a:p>
          <a:p>
            <a:pPr lvl="1" algn="l"/>
            <a:r>
              <a:rPr lang="en-US" sz="9200" dirty="0">
                <a:latin typeface="Calibri" panose="020F0502020204030204" pitchFamily="34" charset="0"/>
                <a:cs typeface="Calibri" panose="020F0502020204030204" pitchFamily="34" charset="0"/>
              </a:rPr>
              <a:t>					</a:t>
            </a:r>
          </a:p>
          <a:p>
            <a:pPr lvl="1" algn="l"/>
            <a:r>
              <a:rPr lang="en-US" sz="9200" dirty="0">
                <a:latin typeface="Calibri" panose="020F0502020204030204" pitchFamily="34" charset="0"/>
                <a:cs typeface="Calibri" panose="020F0502020204030204" pitchFamily="34" charset="0"/>
              </a:rPr>
              <a:t>						</a:t>
            </a:r>
          </a:p>
          <a:p>
            <a:pPr marL="457200" indent="-457200" algn="l">
              <a:buFont typeface="+mj-lt"/>
              <a:buAutoNum type="arabicPeriod"/>
            </a:pPr>
            <a:endParaRPr lang="en-US" sz="9600" dirty="0">
              <a:solidFill>
                <a:schemeClr val="bg1"/>
              </a:solidFill>
              <a:latin typeface="Calibri" panose="020F0502020204030204" pitchFamily="34" charset="0"/>
              <a:cs typeface="Calibri" panose="020F0502020204030204" pitchFamily="34" charset="0"/>
            </a:endParaRPr>
          </a:p>
          <a:p>
            <a:pPr marL="457200" indent="-457200" algn="l">
              <a:lnSpc>
                <a:spcPct val="20000"/>
              </a:lnSpc>
            </a:pPr>
            <a:r>
              <a:rPr lang="en-US" sz="9600" dirty="0">
                <a:solidFill>
                  <a:schemeClr val="bg1"/>
                </a:solidFill>
                <a:latin typeface="Calibri" panose="020F0502020204030204" pitchFamily="34" charset="0"/>
                <a:cs typeface="Calibri" panose="020F0502020204030204" pitchFamily="34" charset="0"/>
              </a:rPr>
              <a:t> </a:t>
            </a:r>
            <a:endParaRPr lang="en-US" sz="9600" dirty="0">
              <a:latin typeface="Calibri" panose="020F0502020204030204" pitchFamily="34" charset="0"/>
              <a:cs typeface="Calibri" panose="020F0502020204030204" pitchFamily="34" charset="0"/>
            </a:endParaRPr>
          </a:p>
          <a:p>
            <a:pPr marL="457200" algn="l"/>
            <a:r>
              <a:rPr lang="en-US" sz="9600" dirty="0">
                <a:latin typeface="Calibri" panose="020F0502020204030204" pitchFamily="34" charset="0"/>
                <a:cs typeface="Calibri" panose="020F0502020204030204" pitchFamily="34" charset="0"/>
              </a:rPr>
              <a:t>									</a:t>
            </a:r>
          </a:p>
          <a:p>
            <a:pPr algn="l"/>
            <a:r>
              <a:rPr lang="en-US" sz="9600" dirty="0">
                <a:latin typeface="Calibri" panose="020F0502020204030204" pitchFamily="34" charset="0"/>
                <a:cs typeface="Calibri" panose="020F0502020204030204" pitchFamily="34" charset="0"/>
              </a:rPr>
              <a:t>					</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 </a:t>
            </a:r>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187038"/>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Fee Methodology Presentation </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
        <p:nvSpPr>
          <p:cNvPr id="6" name="TextBox 5">
            <a:extLst>
              <a:ext uri="{FF2B5EF4-FFF2-40B4-BE49-F238E27FC236}">
                <a16:creationId xmlns:a16="http://schemas.microsoft.com/office/drawing/2014/main" id="{EA7E169C-8990-BFC0-33F6-A489F78954C7}"/>
              </a:ext>
            </a:extLst>
          </p:cNvPr>
          <p:cNvSpPr txBox="1"/>
          <p:nvPr/>
        </p:nvSpPr>
        <p:spPr>
          <a:xfrm>
            <a:off x="3048719" y="5654552"/>
            <a:ext cx="6094562" cy="369332"/>
          </a:xfrm>
          <a:prstGeom prst="rect">
            <a:avLst/>
          </a:prstGeom>
          <a:noFill/>
        </p:spPr>
        <p:txBody>
          <a:bodyPr wrap="square">
            <a:spAutoFit/>
          </a:bodyPr>
          <a:lstStyle/>
          <a:p>
            <a:r>
              <a:rPr lang="en-US" sz="1200" b="0" i="0" u="none" strike="noStrike" dirty="0">
                <a:solidFill>
                  <a:srgbClr val="000000"/>
                </a:solidFill>
                <a:effectLst/>
                <a:latin typeface="Roboto" panose="02000000000000000000" pitchFamily="2" charset="0"/>
              </a:rPr>
              <a:t>Does not include GP update, tech fee, SMIP, Building Standards fee, etc.</a:t>
            </a:r>
            <a:r>
              <a:rPr lang="en-US" dirty="0"/>
              <a:t> </a:t>
            </a:r>
          </a:p>
        </p:txBody>
      </p:sp>
      <p:pic>
        <p:nvPicPr>
          <p:cNvPr id="9" name="Picture 8">
            <a:extLst>
              <a:ext uri="{FF2B5EF4-FFF2-40B4-BE49-F238E27FC236}">
                <a16:creationId xmlns:a16="http://schemas.microsoft.com/office/drawing/2014/main" id="{8E65738E-39B4-AE31-140E-7386BBD73329}"/>
              </a:ext>
            </a:extLst>
          </p:cNvPr>
          <p:cNvPicPr>
            <a:picLocks noChangeAspect="1"/>
          </p:cNvPicPr>
          <p:nvPr/>
        </p:nvPicPr>
        <p:blipFill>
          <a:blip r:embed="rId3"/>
          <a:stretch>
            <a:fillRect/>
          </a:stretch>
        </p:blipFill>
        <p:spPr>
          <a:xfrm>
            <a:off x="694571" y="2224327"/>
            <a:ext cx="10802858" cy="2829320"/>
          </a:xfrm>
          <a:prstGeom prst="rect">
            <a:avLst/>
          </a:prstGeom>
        </p:spPr>
      </p:pic>
    </p:spTree>
    <p:extLst>
      <p:ext uri="{BB962C8B-B14F-4D97-AF65-F5344CB8AC3E}">
        <p14:creationId xmlns:p14="http://schemas.microsoft.com/office/powerpoint/2010/main" val="1438634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Examples</a:t>
            </a:r>
            <a:endParaRPr lang="en-US"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2E9C00A1-13D6-A165-73AD-CDC48E97A6F0}"/>
              </a:ext>
            </a:extLst>
          </p:cNvPr>
          <p:cNvSpPr>
            <a:spLocks noGrp="1"/>
          </p:cNvSpPr>
          <p:nvPr>
            <p:ph type="subTitle" idx="1"/>
          </p:nvPr>
        </p:nvSpPr>
        <p:spPr>
          <a:xfrm>
            <a:off x="1032588" y="1455381"/>
            <a:ext cx="9428484" cy="4314825"/>
          </a:xfrm>
        </p:spPr>
        <p:txBody>
          <a:bodyPr>
            <a:normAutofit fontScale="47500" lnSpcReduction="20000"/>
          </a:bodyPr>
          <a:lstStyle/>
          <a:p>
            <a:r>
              <a:rPr lang="en-US" sz="9600" b="1" dirty="0">
                <a:solidFill>
                  <a:schemeClr val="bg1"/>
                </a:solidFill>
                <a:latin typeface="Calibri" panose="020F0502020204030204" pitchFamily="34" charset="0"/>
                <a:cs typeface="Calibri" panose="020F0502020204030204" pitchFamily="34" charset="0"/>
              </a:rPr>
              <a:t>2175 Maze Way New SFD Permit</a:t>
            </a:r>
            <a:endParaRPr lang="en-US" sz="9200" dirty="0">
              <a:latin typeface="Calibri" panose="020F0502020204030204" pitchFamily="34" charset="0"/>
              <a:cs typeface="Calibri" panose="020F0502020204030204" pitchFamily="34" charset="0"/>
            </a:endParaRPr>
          </a:p>
          <a:p>
            <a:pPr lvl="1" algn="l"/>
            <a:r>
              <a:rPr lang="en-US" sz="9200" dirty="0">
                <a:latin typeface="Calibri" panose="020F0502020204030204" pitchFamily="34" charset="0"/>
                <a:cs typeface="Calibri" panose="020F0502020204030204" pitchFamily="34" charset="0"/>
              </a:rPr>
              <a:t>					</a:t>
            </a:r>
          </a:p>
          <a:p>
            <a:pPr lvl="1" algn="l"/>
            <a:r>
              <a:rPr lang="en-US" sz="9200" dirty="0">
                <a:latin typeface="Calibri" panose="020F0502020204030204" pitchFamily="34" charset="0"/>
                <a:cs typeface="Calibri" panose="020F0502020204030204" pitchFamily="34" charset="0"/>
              </a:rPr>
              <a:t>					</a:t>
            </a:r>
          </a:p>
          <a:p>
            <a:pPr marL="457200" indent="-457200" algn="l">
              <a:buFont typeface="+mj-lt"/>
              <a:buAutoNum type="arabicPeriod"/>
            </a:pPr>
            <a:endParaRPr lang="en-US" sz="9600" dirty="0">
              <a:solidFill>
                <a:schemeClr val="bg1"/>
              </a:solidFill>
              <a:latin typeface="Calibri" panose="020F0502020204030204" pitchFamily="34" charset="0"/>
              <a:cs typeface="Calibri" panose="020F0502020204030204" pitchFamily="34" charset="0"/>
            </a:endParaRPr>
          </a:p>
          <a:p>
            <a:pPr marL="457200" indent="-457200" algn="l">
              <a:lnSpc>
                <a:spcPct val="20000"/>
              </a:lnSpc>
            </a:pPr>
            <a:r>
              <a:rPr lang="en-US" sz="9600" dirty="0">
                <a:solidFill>
                  <a:schemeClr val="bg1"/>
                </a:solidFill>
                <a:latin typeface="Calibri" panose="020F0502020204030204" pitchFamily="34" charset="0"/>
                <a:cs typeface="Calibri" panose="020F0502020204030204" pitchFamily="34" charset="0"/>
              </a:rPr>
              <a:t> </a:t>
            </a:r>
            <a:endParaRPr lang="en-US" sz="9600" dirty="0">
              <a:latin typeface="Calibri" panose="020F0502020204030204" pitchFamily="34" charset="0"/>
              <a:cs typeface="Calibri" panose="020F0502020204030204" pitchFamily="34" charset="0"/>
            </a:endParaRPr>
          </a:p>
          <a:p>
            <a:pPr marL="457200" algn="l"/>
            <a:r>
              <a:rPr lang="en-US" sz="9600" dirty="0">
                <a:latin typeface="Calibri" panose="020F0502020204030204" pitchFamily="34" charset="0"/>
                <a:cs typeface="Calibri" panose="020F0502020204030204" pitchFamily="34" charset="0"/>
              </a:rPr>
              <a:t>									</a:t>
            </a:r>
          </a:p>
          <a:p>
            <a:pPr algn="l"/>
            <a:endParaRPr lang="en-US" sz="9600" dirty="0">
              <a:latin typeface="Calibri" panose="020F0502020204030204" pitchFamily="34" charset="0"/>
              <a:cs typeface="Calibri" panose="020F0502020204030204" pitchFamily="34" charset="0"/>
            </a:endParaRPr>
          </a:p>
          <a:p>
            <a:endParaRPr lang="en-US" sz="2800" dirty="0">
              <a:latin typeface="Calibri" panose="020F0502020204030204" pitchFamily="34" charset="0"/>
              <a:cs typeface="Calibri" panose="020F0502020204030204" pitchFamily="34" charset="0"/>
            </a:endParaRPr>
          </a:p>
          <a:p>
            <a:r>
              <a:rPr lang="en-US" sz="5100" b="1" dirty="0">
                <a:highlight>
                  <a:srgbClr val="FFFF00"/>
                </a:highlight>
                <a:latin typeface="Calibri" panose="020F0502020204030204" pitchFamily="34" charset="0"/>
                <a:cs typeface="Calibri" panose="020F0502020204030204" pitchFamily="34" charset="0"/>
              </a:rPr>
              <a:t>Note:  Valuation/sq ft = $68</a:t>
            </a:r>
          </a:p>
          <a:p>
            <a:endParaRPr lang="en-US" sz="28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187038"/>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Fee Methodology Presentation </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
        <p:nvSpPr>
          <p:cNvPr id="5" name="TextBox 4">
            <a:extLst>
              <a:ext uri="{FF2B5EF4-FFF2-40B4-BE49-F238E27FC236}">
                <a16:creationId xmlns:a16="http://schemas.microsoft.com/office/drawing/2014/main" id="{2D836EE4-D2D3-3659-4C3B-EFA91C3A075E}"/>
              </a:ext>
            </a:extLst>
          </p:cNvPr>
          <p:cNvSpPr txBox="1"/>
          <p:nvPr/>
        </p:nvSpPr>
        <p:spPr>
          <a:xfrm>
            <a:off x="3048719" y="5654552"/>
            <a:ext cx="6094562" cy="369332"/>
          </a:xfrm>
          <a:prstGeom prst="rect">
            <a:avLst/>
          </a:prstGeom>
          <a:noFill/>
        </p:spPr>
        <p:txBody>
          <a:bodyPr wrap="square">
            <a:spAutoFit/>
          </a:bodyPr>
          <a:lstStyle/>
          <a:p>
            <a:r>
              <a:rPr lang="en-US" sz="1200" b="0" i="0" u="none" strike="noStrike" dirty="0">
                <a:solidFill>
                  <a:srgbClr val="000000"/>
                </a:solidFill>
                <a:effectLst/>
                <a:latin typeface="Roboto" panose="02000000000000000000" pitchFamily="2" charset="0"/>
              </a:rPr>
              <a:t>Does not include GP update, tech fee, SMIP, Building Standards fee, etc.</a:t>
            </a:r>
            <a:r>
              <a:rPr lang="en-US" dirty="0"/>
              <a:t> </a:t>
            </a:r>
          </a:p>
        </p:txBody>
      </p:sp>
      <p:pic>
        <p:nvPicPr>
          <p:cNvPr id="8" name="Picture 7">
            <a:extLst>
              <a:ext uri="{FF2B5EF4-FFF2-40B4-BE49-F238E27FC236}">
                <a16:creationId xmlns:a16="http://schemas.microsoft.com/office/drawing/2014/main" id="{61FE78F2-BDF3-FA29-856D-9947229C09F0}"/>
              </a:ext>
            </a:extLst>
          </p:cNvPr>
          <p:cNvPicPr>
            <a:picLocks noChangeAspect="1"/>
          </p:cNvPicPr>
          <p:nvPr/>
        </p:nvPicPr>
        <p:blipFill>
          <a:blip r:embed="rId3"/>
          <a:stretch>
            <a:fillRect/>
          </a:stretch>
        </p:blipFill>
        <p:spPr>
          <a:xfrm>
            <a:off x="670755" y="2088581"/>
            <a:ext cx="10850489" cy="3048425"/>
          </a:xfrm>
          <a:prstGeom prst="rect">
            <a:avLst/>
          </a:prstGeom>
        </p:spPr>
      </p:pic>
    </p:spTree>
    <p:extLst>
      <p:ext uri="{BB962C8B-B14F-4D97-AF65-F5344CB8AC3E}">
        <p14:creationId xmlns:p14="http://schemas.microsoft.com/office/powerpoint/2010/main" val="1917204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Examples</a:t>
            </a:r>
            <a:endParaRPr lang="en-US"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2E9C00A1-13D6-A165-73AD-CDC48E97A6F0}"/>
              </a:ext>
            </a:extLst>
          </p:cNvPr>
          <p:cNvSpPr>
            <a:spLocks noGrp="1"/>
          </p:cNvSpPr>
          <p:nvPr>
            <p:ph type="subTitle" idx="1"/>
          </p:nvPr>
        </p:nvSpPr>
        <p:spPr>
          <a:xfrm>
            <a:off x="1032588" y="1455381"/>
            <a:ext cx="9428484" cy="4314825"/>
          </a:xfrm>
        </p:spPr>
        <p:txBody>
          <a:bodyPr>
            <a:normAutofit fontScale="40000" lnSpcReduction="20000"/>
          </a:bodyPr>
          <a:lstStyle/>
          <a:p>
            <a:r>
              <a:rPr lang="en-US" sz="9600" b="1" dirty="0">
                <a:solidFill>
                  <a:schemeClr val="bg1"/>
                </a:solidFill>
                <a:latin typeface="Calibri" panose="020F0502020204030204" pitchFamily="34" charset="0"/>
                <a:cs typeface="Calibri" panose="020F0502020204030204" pitchFamily="34" charset="0"/>
              </a:rPr>
              <a:t>3,896 SQ FT/$337,000   New SFD Permit</a:t>
            </a:r>
          </a:p>
          <a:p>
            <a:endParaRPr lang="en-US" sz="9200" dirty="0">
              <a:latin typeface="Calibri" panose="020F0502020204030204" pitchFamily="34" charset="0"/>
              <a:cs typeface="Calibri" panose="020F0502020204030204" pitchFamily="34" charset="0"/>
            </a:endParaRPr>
          </a:p>
          <a:p>
            <a:pPr lvl="1" algn="l"/>
            <a:r>
              <a:rPr lang="en-US" sz="9200" dirty="0">
                <a:latin typeface="Calibri" panose="020F0502020204030204" pitchFamily="34" charset="0"/>
                <a:cs typeface="Calibri" panose="020F0502020204030204" pitchFamily="34" charset="0"/>
              </a:rPr>
              <a:t>					</a:t>
            </a:r>
          </a:p>
          <a:p>
            <a:pPr lvl="1" algn="l"/>
            <a:r>
              <a:rPr lang="en-US" sz="9200" dirty="0">
                <a:latin typeface="Calibri" panose="020F0502020204030204" pitchFamily="34" charset="0"/>
                <a:cs typeface="Calibri" panose="020F0502020204030204" pitchFamily="34" charset="0"/>
              </a:rPr>
              <a:t>					</a:t>
            </a:r>
          </a:p>
          <a:p>
            <a:pPr marL="457200" indent="-457200" algn="l">
              <a:buFont typeface="+mj-lt"/>
              <a:buAutoNum type="arabicPeriod"/>
            </a:pPr>
            <a:endParaRPr lang="en-US" sz="9600" dirty="0">
              <a:solidFill>
                <a:schemeClr val="bg1"/>
              </a:solidFill>
              <a:latin typeface="Calibri" panose="020F0502020204030204" pitchFamily="34" charset="0"/>
              <a:cs typeface="Calibri" panose="020F0502020204030204" pitchFamily="34" charset="0"/>
            </a:endParaRPr>
          </a:p>
          <a:p>
            <a:pPr marL="457200" indent="-457200" algn="l">
              <a:lnSpc>
                <a:spcPct val="20000"/>
              </a:lnSpc>
            </a:pPr>
            <a:r>
              <a:rPr lang="en-US" sz="9600" dirty="0">
                <a:solidFill>
                  <a:schemeClr val="bg1"/>
                </a:solidFill>
                <a:latin typeface="Calibri" panose="020F0502020204030204" pitchFamily="34" charset="0"/>
                <a:cs typeface="Calibri" panose="020F0502020204030204" pitchFamily="34" charset="0"/>
              </a:rPr>
              <a:t> </a:t>
            </a:r>
            <a:endParaRPr lang="en-US" sz="9600" dirty="0">
              <a:latin typeface="Calibri" panose="020F0502020204030204" pitchFamily="34" charset="0"/>
              <a:cs typeface="Calibri" panose="020F0502020204030204" pitchFamily="34" charset="0"/>
            </a:endParaRPr>
          </a:p>
          <a:p>
            <a:pPr marL="457200" algn="l"/>
            <a:r>
              <a:rPr lang="en-US" sz="9600" dirty="0">
                <a:latin typeface="Calibri" panose="020F0502020204030204" pitchFamily="34" charset="0"/>
                <a:cs typeface="Calibri" panose="020F0502020204030204" pitchFamily="34" charset="0"/>
              </a:rPr>
              <a:t>									</a:t>
            </a:r>
          </a:p>
          <a:p>
            <a:pPr algn="l"/>
            <a:endParaRPr lang="en-US" sz="9600" dirty="0">
              <a:latin typeface="Calibri" panose="020F0502020204030204" pitchFamily="34" charset="0"/>
              <a:cs typeface="Calibri" panose="020F0502020204030204" pitchFamily="34" charset="0"/>
            </a:endParaRPr>
          </a:p>
          <a:p>
            <a:r>
              <a:rPr lang="en-US" sz="6000" b="1" dirty="0">
                <a:highlight>
                  <a:srgbClr val="FFFF00"/>
                </a:highlight>
                <a:latin typeface="Calibri" panose="020F0502020204030204" pitchFamily="34" charset="0"/>
                <a:cs typeface="Calibri" panose="020F0502020204030204" pitchFamily="34" charset="0"/>
              </a:rPr>
              <a:t>Note:  Valuation/sq ft = $86</a:t>
            </a:r>
          </a:p>
          <a:p>
            <a:r>
              <a:rPr lang="en-US" sz="2800" dirty="0">
                <a:latin typeface="Calibri" panose="020F0502020204030204" pitchFamily="34" charset="0"/>
                <a:cs typeface="Calibri" panose="020F0502020204030204" pitchFamily="34" charset="0"/>
              </a:rPr>
              <a:t> </a:t>
            </a:r>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187038"/>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Fee Methodology Presentation </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
        <p:nvSpPr>
          <p:cNvPr id="5" name="TextBox 4">
            <a:extLst>
              <a:ext uri="{FF2B5EF4-FFF2-40B4-BE49-F238E27FC236}">
                <a16:creationId xmlns:a16="http://schemas.microsoft.com/office/drawing/2014/main" id="{2D836EE4-D2D3-3659-4C3B-EFA91C3A075E}"/>
              </a:ext>
            </a:extLst>
          </p:cNvPr>
          <p:cNvSpPr txBox="1"/>
          <p:nvPr/>
        </p:nvSpPr>
        <p:spPr>
          <a:xfrm>
            <a:off x="3048719" y="5654552"/>
            <a:ext cx="6094562" cy="369332"/>
          </a:xfrm>
          <a:prstGeom prst="rect">
            <a:avLst/>
          </a:prstGeom>
          <a:noFill/>
        </p:spPr>
        <p:txBody>
          <a:bodyPr wrap="square">
            <a:spAutoFit/>
          </a:bodyPr>
          <a:lstStyle/>
          <a:p>
            <a:r>
              <a:rPr lang="en-US" sz="1200" b="0" i="0" u="none" strike="noStrike" dirty="0">
                <a:solidFill>
                  <a:srgbClr val="000000"/>
                </a:solidFill>
                <a:effectLst/>
                <a:latin typeface="Roboto" panose="02000000000000000000" pitchFamily="2" charset="0"/>
              </a:rPr>
              <a:t>Does not include GP update, tech fee, SMIP, Building Standards fee, etc.</a:t>
            </a:r>
            <a:r>
              <a:rPr lang="en-US" dirty="0"/>
              <a:t> </a:t>
            </a:r>
          </a:p>
        </p:txBody>
      </p:sp>
      <p:pic>
        <p:nvPicPr>
          <p:cNvPr id="8" name="Picture 7">
            <a:extLst>
              <a:ext uri="{FF2B5EF4-FFF2-40B4-BE49-F238E27FC236}">
                <a16:creationId xmlns:a16="http://schemas.microsoft.com/office/drawing/2014/main" id="{D4306CAE-9EAA-5287-35C6-F543635047B6}"/>
              </a:ext>
            </a:extLst>
          </p:cNvPr>
          <p:cNvPicPr>
            <a:picLocks noChangeAspect="1"/>
          </p:cNvPicPr>
          <p:nvPr/>
        </p:nvPicPr>
        <p:blipFill>
          <a:blip r:embed="rId3"/>
          <a:stretch>
            <a:fillRect/>
          </a:stretch>
        </p:blipFill>
        <p:spPr>
          <a:xfrm>
            <a:off x="585018" y="2009577"/>
            <a:ext cx="11021963" cy="2838846"/>
          </a:xfrm>
          <a:prstGeom prst="rect">
            <a:avLst/>
          </a:prstGeom>
        </p:spPr>
      </p:pic>
    </p:spTree>
    <p:extLst>
      <p:ext uri="{BB962C8B-B14F-4D97-AF65-F5344CB8AC3E}">
        <p14:creationId xmlns:p14="http://schemas.microsoft.com/office/powerpoint/2010/main" val="2877254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Examples</a:t>
            </a:r>
            <a:endParaRPr lang="en-US"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2E9C00A1-13D6-A165-73AD-CDC48E97A6F0}"/>
              </a:ext>
            </a:extLst>
          </p:cNvPr>
          <p:cNvSpPr>
            <a:spLocks noGrp="1"/>
          </p:cNvSpPr>
          <p:nvPr>
            <p:ph type="subTitle" idx="1"/>
          </p:nvPr>
        </p:nvSpPr>
        <p:spPr>
          <a:xfrm>
            <a:off x="1032588" y="1455381"/>
            <a:ext cx="9428484" cy="4314825"/>
          </a:xfrm>
        </p:spPr>
        <p:txBody>
          <a:bodyPr>
            <a:normAutofit fontScale="40000" lnSpcReduction="20000"/>
          </a:bodyPr>
          <a:lstStyle/>
          <a:p>
            <a:r>
              <a:rPr lang="en-US" sz="9600" b="1" dirty="0">
                <a:solidFill>
                  <a:schemeClr val="bg1"/>
                </a:solidFill>
                <a:latin typeface="Calibri" panose="020F0502020204030204" pitchFamily="34" charset="0"/>
                <a:cs typeface="Calibri" panose="020F0502020204030204" pitchFamily="34" charset="0"/>
              </a:rPr>
              <a:t>Multi-Family 10 Unit Complex (New Construction)		</a:t>
            </a:r>
          </a:p>
          <a:p>
            <a:pPr lvl="1" algn="l"/>
            <a:r>
              <a:rPr lang="en-US" sz="9200" dirty="0">
                <a:latin typeface="Calibri" panose="020F0502020204030204" pitchFamily="34" charset="0"/>
                <a:cs typeface="Calibri" panose="020F0502020204030204" pitchFamily="34" charset="0"/>
              </a:rPr>
              <a:t>					</a:t>
            </a:r>
          </a:p>
          <a:p>
            <a:pPr lvl="1" algn="l"/>
            <a:r>
              <a:rPr lang="en-US" sz="9200" dirty="0">
                <a:latin typeface="Calibri" panose="020F0502020204030204" pitchFamily="34" charset="0"/>
                <a:cs typeface="Calibri" panose="020F0502020204030204" pitchFamily="34" charset="0"/>
              </a:rPr>
              <a:t>						</a:t>
            </a:r>
          </a:p>
          <a:p>
            <a:pPr marL="457200" indent="-457200" algn="l">
              <a:buFont typeface="+mj-lt"/>
              <a:buAutoNum type="arabicPeriod"/>
            </a:pPr>
            <a:endParaRPr lang="en-US" sz="9600" dirty="0">
              <a:solidFill>
                <a:schemeClr val="bg1"/>
              </a:solidFill>
              <a:latin typeface="Calibri" panose="020F0502020204030204" pitchFamily="34" charset="0"/>
              <a:cs typeface="Calibri" panose="020F0502020204030204" pitchFamily="34" charset="0"/>
            </a:endParaRPr>
          </a:p>
          <a:p>
            <a:pPr marL="457200" indent="-457200" algn="l">
              <a:lnSpc>
                <a:spcPct val="20000"/>
              </a:lnSpc>
            </a:pPr>
            <a:r>
              <a:rPr lang="en-US" sz="9600" dirty="0">
                <a:solidFill>
                  <a:schemeClr val="bg1"/>
                </a:solidFill>
                <a:latin typeface="Calibri" panose="020F0502020204030204" pitchFamily="34" charset="0"/>
                <a:cs typeface="Calibri" panose="020F0502020204030204" pitchFamily="34" charset="0"/>
              </a:rPr>
              <a:t> </a:t>
            </a:r>
            <a:endParaRPr lang="en-US" sz="9600" dirty="0">
              <a:latin typeface="Calibri" panose="020F0502020204030204" pitchFamily="34" charset="0"/>
              <a:cs typeface="Calibri" panose="020F0502020204030204" pitchFamily="34" charset="0"/>
            </a:endParaRPr>
          </a:p>
          <a:p>
            <a:pPr marL="457200" algn="l"/>
            <a:r>
              <a:rPr lang="en-US" sz="9600" dirty="0">
                <a:latin typeface="Calibri" panose="020F0502020204030204" pitchFamily="34" charset="0"/>
                <a:cs typeface="Calibri" panose="020F0502020204030204" pitchFamily="34" charset="0"/>
              </a:rPr>
              <a:t>									</a:t>
            </a:r>
          </a:p>
          <a:p>
            <a:pPr algn="l"/>
            <a:r>
              <a:rPr lang="en-US" sz="9600" dirty="0">
                <a:latin typeface="Calibri" panose="020F0502020204030204" pitchFamily="34" charset="0"/>
                <a:cs typeface="Calibri" panose="020F0502020204030204" pitchFamily="34" charset="0"/>
              </a:rPr>
              <a:t>					</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 </a:t>
            </a:r>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187038"/>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Fee Methodology Presentation </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
        <p:nvSpPr>
          <p:cNvPr id="6" name="TextBox 5">
            <a:extLst>
              <a:ext uri="{FF2B5EF4-FFF2-40B4-BE49-F238E27FC236}">
                <a16:creationId xmlns:a16="http://schemas.microsoft.com/office/drawing/2014/main" id="{3A01FB7D-C22C-1836-3666-024D0F6C2C5D}"/>
              </a:ext>
            </a:extLst>
          </p:cNvPr>
          <p:cNvSpPr txBox="1"/>
          <p:nvPr/>
        </p:nvSpPr>
        <p:spPr>
          <a:xfrm>
            <a:off x="3048719" y="5654552"/>
            <a:ext cx="6094562" cy="369332"/>
          </a:xfrm>
          <a:prstGeom prst="rect">
            <a:avLst/>
          </a:prstGeom>
          <a:noFill/>
        </p:spPr>
        <p:txBody>
          <a:bodyPr wrap="square">
            <a:spAutoFit/>
          </a:bodyPr>
          <a:lstStyle/>
          <a:p>
            <a:r>
              <a:rPr lang="en-US" sz="1200" b="0" i="0" u="none" strike="noStrike" dirty="0">
                <a:solidFill>
                  <a:srgbClr val="000000"/>
                </a:solidFill>
                <a:effectLst/>
                <a:latin typeface="Roboto" panose="02000000000000000000" pitchFamily="2" charset="0"/>
              </a:rPr>
              <a:t>Does not include GP update, tech fee, SMIP, Building Standards fee, etc.</a:t>
            </a:r>
            <a:r>
              <a:rPr lang="en-US" dirty="0"/>
              <a:t> </a:t>
            </a:r>
          </a:p>
        </p:txBody>
      </p:sp>
      <p:pic>
        <p:nvPicPr>
          <p:cNvPr id="9" name="Picture 8">
            <a:extLst>
              <a:ext uri="{FF2B5EF4-FFF2-40B4-BE49-F238E27FC236}">
                <a16:creationId xmlns:a16="http://schemas.microsoft.com/office/drawing/2014/main" id="{7F892113-0194-B7CE-6B0D-CC7788E4081B}"/>
              </a:ext>
            </a:extLst>
          </p:cNvPr>
          <p:cNvPicPr>
            <a:picLocks noChangeAspect="1"/>
          </p:cNvPicPr>
          <p:nvPr/>
        </p:nvPicPr>
        <p:blipFill>
          <a:blip r:embed="rId3"/>
          <a:stretch>
            <a:fillRect/>
          </a:stretch>
        </p:blipFill>
        <p:spPr>
          <a:xfrm>
            <a:off x="499281" y="2417926"/>
            <a:ext cx="11193437" cy="2819794"/>
          </a:xfrm>
          <a:prstGeom prst="rect">
            <a:avLst/>
          </a:prstGeom>
        </p:spPr>
      </p:pic>
    </p:spTree>
    <p:extLst>
      <p:ext uri="{BB962C8B-B14F-4D97-AF65-F5344CB8AC3E}">
        <p14:creationId xmlns:p14="http://schemas.microsoft.com/office/powerpoint/2010/main" val="2014636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Examples</a:t>
            </a:r>
            <a:endParaRPr lang="en-US"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2E9C00A1-13D6-A165-73AD-CDC48E97A6F0}"/>
              </a:ext>
            </a:extLst>
          </p:cNvPr>
          <p:cNvSpPr>
            <a:spLocks noGrp="1"/>
          </p:cNvSpPr>
          <p:nvPr>
            <p:ph type="subTitle" idx="1"/>
          </p:nvPr>
        </p:nvSpPr>
        <p:spPr>
          <a:xfrm>
            <a:off x="1032588" y="1455381"/>
            <a:ext cx="11159412" cy="4314825"/>
          </a:xfrm>
        </p:spPr>
        <p:txBody>
          <a:bodyPr>
            <a:normAutofit fontScale="40000" lnSpcReduction="20000"/>
          </a:bodyPr>
          <a:lstStyle/>
          <a:p>
            <a:r>
              <a:rPr lang="fr-FR" sz="9600" b="1" dirty="0">
                <a:solidFill>
                  <a:schemeClr val="bg1"/>
                </a:solidFill>
                <a:latin typeface="Calibri" panose="020F0502020204030204" pitchFamily="34" charset="0"/>
                <a:cs typeface="Calibri" panose="020F0502020204030204" pitchFamily="34" charset="0"/>
              </a:rPr>
              <a:t>Commercial Restaurant (A2) - Tentant </a:t>
            </a:r>
            <a:r>
              <a:rPr lang="fr-FR" sz="9600" b="1" dirty="0" err="1">
                <a:solidFill>
                  <a:schemeClr val="bg1"/>
                </a:solidFill>
                <a:latin typeface="Calibri" panose="020F0502020204030204" pitchFamily="34" charset="0"/>
                <a:cs typeface="Calibri" panose="020F0502020204030204" pitchFamily="34" charset="0"/>
              </a:rPr>
              <a:t>Improvement</a:t>
            </a:r>
            <a:r>
              <a:rPr lang="fr-FR" sz="9600" b="1" dirty="0">
                <a:solidFill>
                  <a:schemeClr val="bg1"/>
                </a:solidFill>
                <a:latin typeface="Calibri" panose="020F0502020204030204" pitchFamily="34" charset="0"/>
                <a:cs typeface="Calibri" panose="020F0502020204030204" pitchFamily="34" charset="0"/>
              </a:rPr>
              <a:t>			</a:t>
            </a:r>
            <a:endParaRPr lang="en-US" sz="9200" dirty="0">
              <a:latin typeface="Calibri" panose="020F0502020204030204" pitchFamily="34" charset="0"/>
              <a:cs typeface="Calibri" panose="020F0502020204030204" pitchFamily="34" charset="0"/>
            </a:endParaRPr>
          </a:p>
          <a:p>
            <a:pPr lvl="1" algn="l"/>
            <a:r>
              <a:rPr lang="en-US" sz="9200" dirty="0">
                <a:latin typeface="Calibri" panose="020F0502020204030204" pitchFamily="34" charset="0"/>
                <a:cs typeface="Calibri" panose="020F0502020204030204" pitchFamily="34" charset="0"/>
              </a:rPr>
              <a:t>					</a:t>
            </a:r>
          </a:p>
          <a:p>
            <a:pPr lvl="1" algn="l"/>
            <a:r>
              <a:rPr lang="en-US" sz="9200" dirty="0">
                <a:latin typeface="Calibri" panose="020F0502020204030204" pitchFamily="34" charset="0"/>
                <a:cs typeface="Calibri" panose="020F0502020204030204" pitchFamily="34" charset="0"/>
              </a:rPr>
              <a:t>						</a:t>
            </a:r>
          </a:p>
          <a:p>
            <a:pPr marL="4114800" lvl="8" indent="-457200" algn="l">
              <a:buFont typeface="+mj-lt"/>
              <a:buAutoNum type="arabicPeriod"/>
            </a:pPr>
            <a:endParaRPr lang="en-US" sz="8800" dirty="0">
              <a:solidFill>
                <a:schemeClr val="bg1"/>
              </a:solidFill>
              <a:latin typeface="Calibri" panose="020F0502020204030204" pitchFamily="34" charset="0"/>
              <a:cs typeface="Calibri" panose="020F0502020204030204" pitchFamily="34" charset="0"/>
            </a:endParaRPr>
          </a:p>
          <a:p>
            <a:pPr marL="457200" indent="-457200" algn="l">
              <a:lnSpc>
                <a:spcPct val="20000"/>
              </a:lnSpc>
            </a:pPr>
            <a:r>
              <a:rPr lang="en-US" sz="9600" dirty="0">
                <a:solidFill>
                  <a:schemeClr val="bg1"/>
                </a:solidFill>
                <a:latin typeface="Calibri" panose="020F0502020204030204" pitchFamily="34" charset="0"/>
                <a:cs typeface="Calibri" panose="020F0502020204030204" pitchFamily="34" charset="0"/>
              </a:rPr>
              <a:t> </a:t>
            </a:r>
            <a:endParaRPr lang="en-US" sz="9600" dirty="0">
              <a:latin typeface="Calibri" panose="020F0502020204030204" pitchFamily="34" charset="0"/>
              <a:cs typeface="Calibri" panose="020F0502020204030204" pitchFamily="34" charset="0"/>
            </a:endParaRPr>
          </a:p>
          <a:p>
            <a:pPr marL="457200" algn="l"/>
            <a:r>
              <a:rPr lang="en-US" sz="9600" dirty="0">
                <a:latin typeface="Calibri" panose="020F0502020204030204" pitchFamily="34" charset="0"/>
                <a:cs typeface="Calibri" panose="020F0502020204030204" pitchFamily="34" charset="0"/>
              </a:rPr>
              <a:t>									</a:t>
            </a:r>
          </a:p>
          <a:p>
            <a:pPr algn="l"/>
            <a:r>
              <a:rPr lang="en-US" sz="9600" dirty="0">
                <a:latin typeface="Calibri" panose="020F0502020204030204" pitchFamily="34" charset="0"/>
                <a:cs typeface="Calibri" panose="020F0502020204030204" pitchFamily="34" charset="0"/>
              </a:rPr>
              <a:t>					</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 </a:t>
            </a:r>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187038"/>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Fee Methodology Presentation </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
        <p:nvSpPr>
          <p:cNvPr id="5" name="TextBox 4">
            <a:extLst>
              <a:ext uri="{FF2B5EF4-FFF2-40B4-BE49-F238E27FC236}">
                <a16:creationId xmlns:a16="http://schemas.microsoft.com/office/drawing/2014/main" id="{334F73B5-F2FF-B539-F685-D2A8157A4481}"/>
              </a:ext>
            </a:extLst>
          </p:cNvPr>
          <p:cNvSpPr txBox="1"/>
          <p:nvPr/>
        </p:nvSpPr>
        <p:spPr>
          <a:xfrm>
            <a:off x="3048719" y="5654552"/>
            <a:ext cx="6094562" cy="369332"/>
          </a:xfrm>
          <a:prstGeom prst="rect">
            <a:avLst/>
          </a:prstGeom>
          <a:noFill/>
        </p:spPr>
        <p:txBody>
          <a:bodyPr wrap="square">
            <a:spAutoFit/>
          </a:bodyPr>
          <a:lstStyle/>
          <a:p>
            <a:r>
              <a:rPr lang="en-US" sz="1200" b="0" i="0" u="none" strike="noStrike" dirty="0">
                <a:solidFill>
                  <a:srgbClr val="000000"/>
                </a:solidFill>
                <a:effectLst/>
                <a:latin typeface="Roboto" panose="02000000000000000000" pitchFamily="2" charset="0"/>
              </a:rPr>
              <a:t>Does not include GP update, tech fee, SMIP, Building Standards fee, etc.</a:t>
            </a:r>
            <a:r>
              <a:rPr lang="en-US" dirty="0"/>
              <a:t> </a:t>
            </a:r>
          </a:p>
        </p:txBody>
      </p:sp>
      <p:pic>
        <p:nvPicPr>
          <p:cNvPr id="8" name="Picture 7">
            <a:extLst>
              <a:ext uri="{FF2B5EF4-FFF2-40B4-BE49-F238E27FC236}">
                <a16:creationId xmlns:a16="http://schemas.microsoft.com/office/drawing/2014/main" id="{1E3866DD-FD39-9EAE-8490-3161A41CFC54}"/>
              </a:ext>
            </a:extLst>
          </p:cNvPr>
          <p:cNvPicPr>
            <a:picLocks noChangeAspect="1"/>
          </p:cNvPicPr>
          <p:nvPr/>
        </p:nvPicPr>
        <p:blipFill>
          <a:blip r:embed="rId3"/>
          <a:stretch>
            <a:fillRect/>
          </a:stretch>
        </p:blipFill>
        <p:spPr>
          <a:xfrm>
            <a:off x="513571" y="2484611"/>
            <a:ext cx="11164858" cy="2753109"/>
          </a:xfrm>
          <a:prstGeom prst="rect">
            <a:avLst/>
          </a:prstGeom>
        </p:spPr>
      </p:pic>
    </p:spTree>
    <p:extLst>
      <p:ext uri="{BB962C8B-B14F-4D97-AF65-F5344CB8AC3E}">
        <p14:creationId xmlns:p14="http://schemas.microsoft.com/office/powerpoint/2010/main" val="9125990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Examples</a:t>
            </a:r>
            <a:endParaRPr lang="en-US"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2E9C00A1-13D6-A165-73AD-CDC48E97A6F0}"/>
              </a:ext>
            </a:extLst>
          </p:cNvPr>
          <p:cNvSpPr>
            <a:spLocks noGrp="1"/>
          </p:cNvSpPr>
          <p:nvPr>
            <p:ph type="subTitle" idx="1"/>
          </p:nvPr>
        </p:nvSpPr>
        <p:spPr>
          <a:xfrm>
            <a:off x="1032588" y="1455381"/>
            <a:ext cx="9428484" cy="4314825"/>
          </a:xfrm>
        </p:spPr>
        <p:txBody>
          <a:bodyPr>
            <a:normAutofit fontScale="47500" lnSpcReduction="20000"/>
          </a:bodyPr>
          <a:lstStyle/>
          <a:p>
            <a:r>
              <a:rPr lang="fr-FR" sz="9600" b="1" dirty="0">
                <a:solidFill>
                  <a:schemeClr val="bg1"/>
                </a:solidFill>
                <a:latin typeface="Calibri" panose="020F0502020204030204" pitchFamily="34" charset="0"/>
                <a:cs typeface="Calibri" panose="020F0502020204030204" pitchFamily="34" charset="0"/>
              </a:rPr>
              <a:t>Commercial Tenant </a:t>
            </a:r>
            <a:r>
              <a:rPr lang="fr-FR" sz="9600" b="1" dirty="0" err="1">
                <a:solidFill>
                  <a:schemeClr val="bg1"/>
                </a:solidFill>
                <a:latin typeface="Calibri" panose="020F0502020204030204" pitchFamily="34" charset="0"/>
                <a:cs typeface="Calibri" panose="020F0502020204030204" pitchFamily="34" charset="0"/>
              </a:rPr>
              <a:t>Improvement</a:t>
            </a:r>
            <a:endParaRPr lang="fr-FR" sz="9600" b="1" dirty="0">
              <a:solidFill>
                <a:schemeClr val="bg1"/>
              </a:solidFill>
              <a:latin typeface="Calibri" panose="020F0502020204030204" pitchFamily="34" charset="0"/>
              <a:cs typeface="Calibri" panose="020F0502020204030204" pitchFamily="34" charset="0"/>
            </a:endParaRPr>
          </a:p>
          <a:p>
            <a:pPr lvl="1" algn="l"/>
            <a:r>
              <a:rPr lang="en-US" sz="9200" dirty="0">
                <a:latin typeface="Calibri" panose="020F0502020204030204" pitchFamily="34" charset="0"/>
                <a:cs typeface="Calibri" panose="020F0502020204030204" pitchFamily="34" charset="0"/>
              </a:rPr>
              <a:t>					</a:t>
            </a:r>
          </a:p>
          <a:p>
            <a:pPr lvl="1" algn="l"/>
            <a:r>
              <a:rPr lang="en-US" sz="9200" dirty="0">
                <a:latin typeface="Calibri" panose="020F0502020204030204" pitchFamily="34" charset="0"/>
                <a:cs typeface="Calibri" panose="020F0502020204030204" pitchFamily="34" charset="0"/>
              </a:rPr>
              <a:t>						</a:t>
            </a:r>
          </a:p>
          <a:p>
            <a:pPr marL="457200" indent="-457200" algn="l">
              <a:buFont typeface="+mj-lt"/>
              <a:buAutoNum type="arabicPeriod"/>
            </a:pPr>
            <a:endParaRPr lang="en-US" sz="9600" dirty="0">
              <a:solidFill>
                <a:schemeClr val="bg1"/>
              </a:solidFill>
              <a:latin typeface="Calibri" panose="020F0502020204030204" pitchFamily="34" charset="0"/>
              <a:cs typeface="Calibri" panose="020F0502020204030204" pitchFamily="34" charset="0"/>
            </a:endParaRPr>
          </a:p>
          <a:p>
            <a:pPr marL="457200" indent="-457200" algn="l">
              <a:lnSpc>
                <a:spcPct val="20000"/>
              </a:lnSpc>
            </a:pPr>
            <a:r>
              <a:rPr lang="en-US" sz="9600" dirty="0">
                <a:solidFill>
                  <a:schemeClr val="bg1"/>
                </a:solidFill>
                <a:latin typeface="Calibri" panose="020F0502020204030204" pitchFamily="34" charset="0"/>
                <a:cs typeface="Calibri" panose="020F0502020204030204" pitchFamily="34" charset="0"/>
              </a:rPr>
              <a:t> </a:t>
            </a:r>
            <a:endParaRPr lang="en-US" sz="9600" dirty="0">
              <a:latin typeface="Calibri" panose="020F0502020204030204" pitchFamily="34" charset="0"/>
              <a:cs typeface="Calibri" panose="020F0502020204030204" pitchFamily="34" charset="0"/>
            </a:endParaRPr>
          </a:p>
          <a:p>
            <a:pPr marL="457200" algn="l"/>
            <a:r>
              <a:rPr lang="en-US" sz="9600" dirty="0">
                <a:latin typeface="Calibri" panose="020F0502020204030204" pitchFamily="34" charset="0"/>
                <a:cs typeface="Calibri" panose="020F0502020204030204" pitchFamily="34" charset="0"/>
              </a:rPr>
              <a:t>									</a:t>
            </a:r>
          </a:p>
          <a:p>
            <a:pPr algn="l"/>
            <a:r>
              <a:rPr lang="en-US" sz="9600" dirty="0">
                <a:latin typeface="Calibri" panose="020F0502020204030204" pitchFamily="34" charset="0"/>
                <a:cs typeface="Calibri" panose="020F0502020204030204" pitchFamily="34" charset="0"/>
              </a:rPr>
              <a:t>					</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 </a:t>
            </a:r>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187038"/>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Fee Methodology Presentation </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
        <p:nvSpPr>
          <p:cNvPr id="6" name="TextBox 5">
            <a:extLst>
              <a:ext uri="{FF2B5EF4-FFF2-40B4-BE49-F238E27FC236}">
                <a16:creationId xmlns:a16="http://schemas.microsoft.com/office/drawing/2014/main" id="{8EB27FD9-017C-9684-75FE-CFC8699F6DF9}"/>
              </a:ext>
            </a:extLst>
          </p:cNvPr>
          <p:cNvSpPr txBox="1"/>
          <p:nvPr/>
        </p:nvSpPr>
        <p:spPr>
          <a:xfrm>
            <a:off x="3048719" y="5654552"/>
            <a:ext cx="6094562" cy="369332"/>
          </a:xfrm>
          <a:prstGeom prst="rect">
            <a:avLst/>
          </a:prstGeom>
          <a:noFill/>
        </p:spPr>
        <p:txBody>
          <a:bodyPr wrap="square">
            <a:spAutoFit/>
          </a:bodyPr>
          <a:lstStyle/>
          <a:p>
            <a:r>
              <a:rPr lang="en-US" sz="1200" b="0" i="0" u="none" strike="noStrike" dirty="0">
                <a:solidFill>
                  <a:srgbClr val="000000"/>
                </a:solidFill>
                <a:effectLst/>
                <a:latin typeface="Roboto" panose="02000000000000000000" pitchFamily="2" charset="0"/>
              </a:rPr>
              <a:t>Does not include GP update, tech fee, SMIP, Building Standards fee, etc.</a:t>
            </a:r>
            <a:r>
              <a:rPr lang="en-US" dirty="0"/>
              <a:t> </a:t>
            </a:r>
          </a:p>
        </p:txBody>
      </p:sp>
      <p:pic>
        <p:nvPicPr>
          <p:cNvPr id="9" name="Picture 8">
            <a:extLst>
              <a:ext uri="{FF2B5EF4-FFF2-40B4-BE49-F238E27FC236}">
                <a16:creationId xmlns:a16="http://schemas.microsoft.com/office/drawing/2014/main" id="{0646AADB-7CB8-8E74-033A-FD1B944A9A32}"/>
              </a:ext>
            </a:extLst>
          </p:cNvPr>
          <p:cNvPicPr>
            <a:picLocks noChangeAspect="1"/>
          </p:cNvPicPr>
          <p:nvPr/>
        </p:nvPicPr>
        <p:blipFill>
          <a:blip r:embed="rId3"/>
          <a:stretch>
            <a:fillRect/>
          </a:stretch>
        </p:blipFill>
        <p:spPr>
          <a:xfrm>
            <a:off x="670755" y="2149833"/>
            <a:ext cx="10850489" cy="2810267"/>
          </a:xfrm>
          <a:prstGeom prst="rect">
            <a:avLst/>
          </a:prstGeom>
        </p:spPr>
      </p:pic>
    </p:spTree>
    <p:extLst>
      <p:ext uri="{BB962C8B-B14F-4D97-AF65-F5344CB8AC3E}">
        <p14:creationId xmlns:p14="http://schemas.microsoft.com/office/powerpoint/2010/main" val="1532531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General Plan &amp; Tech Fee</a:t>
            </a:r>
            <a:endParaRPr lang="en-US"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187038"/>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Fee Methodology Presentation </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
        <p:nvSpPr>
          <p:cNvPr id="9" name="Subtitle 8">
            <a:extLst>
              <a:ext uri="{FF2B5EF4-FFF2-40B4-BE49-F238E27FC236}">
                <a16:creationId xmlns:a16="http://schemas.microsoft.com/office/drawing/2014/main" id="{47949CCC-4E79-DA82-BE54-41355C9D083D}"/>
              </a:ext>
            </a:extLst>
          </p:cNvPr>
          <p:cNvSpPr>
            <a:spLocks noGrp="1"/>
          </p:cNvSpPr>
          <p:nvPr>
            <p:ph type="subTitle" idx="1"/>
          </p:nvPr>
        </p:nvSpPr>
        <p:spPr>
          <a:xfrm>
            <a:off x="1158240" y="1507768"/>
            <a:ext cx="9144000" cy="4501146"/>
          </a:xfrm>
        </p:spPr>
        <p:txBody>
          <a:bodyPr>
            <a:normAutofit fontScale="47500" lnSpcReduction="20000"/>
          </a:bodyPr>
          <a:lstStyle/>
          <a:p>
            <a:pPr marL="342900" indent="-342900" algn="l">
              <a:buFont typeface="Wingdings" panose="05000000000000000000" pitchFamily="2" charset="2"/>
              <a:buChar char="§"/>
            </a:pPr>
            <a:r>
              <a:rPr lang="en-US" sz="3200" b="1" dirty="0">
                <a:solidFill>
                  <a:schemeClr val="bg1"/>
                </a:solidFill>
              </a:rPr>
              <a:t>General Plan Fee</a:t>
            </a:r>
          </a:p>
          <a:p>
            <a:pPr marL="800100" lvl="1" indent="-342900" algn="l">
              <a:buFont typeface="Courier New" panose="02070309020205020404" pitchFamily="49" charset="0"/>
              <a:buChar char="o"/>
            </a:pPr>
            <a:r>
              <a:rPr lang="en-US" sz="3600" dirty="0"/>
              <a:t>Current Fee = $5.82/$1,000 valuation </a:t>
            </a:r>
          </a:p>
          <a:p>
            <a:pPr marL="800100" lvl="1" indent="-342900" algn="l">
              <a:buFont typeface="Courier New" panose="02070309020205020404" pitchFamily="49" charset="0"/>
              <a:buChar char="o"/>
            </a:pPr>
            <a:r>
              <a:rPr lang="en-US" sz="3600" dirty="0"/>
              <a:t>Proposed Fee = $6.01 /$1,000 valuation </a:t>
            </a:r>
          </a:p>
          <a:p>
            <a:pPr marL="342900" indent="-342900" algn="l">
              <a:buFont typeface="Wingdings" panose="05000000000000000000" pitchFamily="2" charset="2"/>
              <a:buChar char="§"/>
            </a:pPr>
            <a:r>
              <a:rPr lang="en-US" sz="3200" b="1" dirty="0">
                <a:solidFill>
                  <a:schemeClr val="bg1"/>
                </a:solidFill>
              </a:rPr>
              <a:t>Technology Fee</a:t>
            </a:r>
          </a:p>
          <a:p>
            <a:pPr marL="800100" lvl="1" indent="-342900" algn="l">
              <a:lnSpc>
                <a:spcPct val="120000"/>
              </a:lnSpc>
              <a:spcBef>
                <a:spcPts val="0"/>
              </a:spcBef>
              <a:buFont typeface="Courier New" panose="02070309020205020404" pitchFamily="49" charset="0"/>
              <a:buChar char="o"/>
            </a:pPr>
            <a:r>
              <a:rPr lang="en-US" sz="3600" dirty="0"/>
              <a:t>Current Fee = $35 flat fee. Does not cover costs to improve technology for permitting </a:t>
            </a:r>
          </a:p>
          <a:p>
            <a:pPr marL="800100" lvl="1" indent="-342900" algn="l">
              <a:lnSpc>
                <a:spcPct val="120000"/>
              </a:lnSpc>
              <a:spcBef>
                <a:spcPts val="0"/>
              </a:spcBef>
              <a:buFont typeface="Courier New" panose="02070309020205020404" pitchFamily="49" charset="0"/>
              <a:buChar char="o"/>
            </a:pPr>
            <a:r>
              <a:rPr lang="en-US" sz="3600" dirty="0"/>
              <a:t>In process of implementing new Permit tracking (Tyler </a:t>
            </a:r>
            <a:r>
              <a:rPr lang="en-US" sz="3600" dirty="0" err="1"/>
              <a:t>EnerGov</a:t>
            </a:r>
            <a:r>
              <a:rPr lang="en-US" sz="3600" dirty="0"/>
              <a:t>, on line portal, blue beam)</a:t>
            </a:r>
          </a:p>
          <a:p>
            <a:pPr marL="800100" lvl="1" indent="-342900" algn="l">
              <a:lnSpc>
                <a:spcPct val="120000"/>
              </a:lnSpc>
              <a:spcBef>
                <a:spcPts val="0"/>
              </a:spcBef>
              <a:buFont typeface="Courier New" panose="02070309020205020404" pitchFamily="49" charset="0"/>
              <a:buChar char="o"/>
            </a:pPr>
            <a:r>
              <a:rPr lang="en-US" sz="3600" dirty="0"/>
              <a:t>Proposed Fee to cover cost of new software</a:t>
            </a:r>
          </a:p>
          <a:p>
            <a:pPr marL="1257300" lvl="2" indent="-342900" algn="l">
              <a:lnSpc>
                <a:spcPct val="120000"/>
              </a:lnSpc>
              <a:spcBef>
                <a:spcPts val="0"/>
              </a:spcBef>
              <a:buFont typeface="Wingdings" panose="05000000000000000000" pitchFamily="2" charset="2"/>
              <a:buChar char="q"/>
            </a:pPr>
            <a:r>
              <a:rPr lang="en-US" sz="3600" dirty="0">
                <a:solidFill>
                  <a:srgbClr val="000000"/>
                </a:solidFill>
              </a:rPr>
              <a:t>8</a:t>
            </a:r>
            <a:r>
              <a:rPr lang="en-US" sz="3600" b="0" i="0" dirty="0">
                <a:solidFill>
                  <a:srgbClr val="000000"/>
                </a:solidFill>
                <a:effectLst/>
              </a:rPr>
              <a:t>.00% of building permit fee would cover both the Fund 108 budgeted costs as well as the annual costs associated with the Tyler permitting system.</a:t>
            </a:r>
            <a:br>
              <a:rPr lang="en-US" sz="3600" b="0" i="0" dirty="0">
                <a:solidFill>
                  <a:srgbClr val="000000"/>
                </a:solidFill>
                <a:effectLst/>
              </a:rPr>
            </a:br>
            <a:endParaRPr lang="en-US" sz="3600" b="0" i="0" dirty="0">
              <a:solidFill>
                <a:srgbClr val="000000"/>
              </a:solidFill>
              <a:effectLst/>
            </a:endParaRPr>
          </a:p>
          <a:p>
            <a:pPr marL="800100" lvl="1" indent="-342900" algn="l">
              <a:lnSpc>
                <a:spcPct val="120000"/>
              </a:lnSpc>
              <a:spcBef>
                <a:spcPts val="0"/>
              </a:spcBef>
              <a:buFont typeface="Courier New" panose="02070309020205020404" pitchFamily="49" charset="0"/>
              <a:buChar char="o"/>
            </a:pPr>
            <a:r>
              <a:rPr lang="en-US" sz="3600" b="0" i="0" dirty="0">
                <a:solidFill>
                  <a:srgbClr val="000000"/>
                </a:solidFill>
                <a:effectLst/>
              </a:rPr>
              <a:t>Examples of the tech fee based on our new permit fee methodology</a:t>
            </a:r>
            <a:endParaRPr lang="en-US" sz="3600" dirty="0">
              <a:solidFill>
                <a:srgbClr val="000000"/>
              </a:solidFill>
            </a:endParaRPr>
          </a:p>
          <a:p>
            <a:pPr marL="1254125" lvl="2" indent="-339725" algn="l">
              <a:lnSpc>
                <a:spcPct val="120000"/>
              </a:lnSpc>
              <a:spcBef>
                <a:spcPts val="0"/>
              </a:spcBef>
              <a:buFont typeface="Wingdings" panose="05000000000000000000" pitchFamily="2" charset="2"/>
              <a:buChar char="q"/>
            </a:pPr>
            <a:r>
              <a:rPr lang="en-US" sz="3600" b="0" i="0" u="sng" dirty="0">
                <a:solidFill>
                  <a:srgbClr val="000000"/>
                </a:solidFill>
                <a:effectLst/>
              </a:rPr>
              <a:t>Commercial Tenant Improvement</a:t>
            </a:r>
            <a:r>
              <a:rPr lang="en-US" sz="3600" b="0" i="0" dirty="0">
                <a:solidFill>
                  <a:srgbClr val="000000"/>
                </a:solidFill>
                <a:effectLst/>
              </a:rPr>
              <a:t> , valued at $750,000. Permit fee would be $8,908,</a:t>
            </a:r>
            <a:r>
              <a:rPr lang="en-US" sz="3600" dirty="0">
                <a:solidFill>
                  <a:srgbClr val="000000"/>
                </a:solidFill>
              </a:rPr>
              <a:t> </a:t>
            </a:r>
            <a:r>
              <a:rPr lang="en-US" sz="3600" b="0" i="0" dirty="0">
                <a:solidFill>
                  <a:srgbClr val="000000"/>
                </a:solidFill>
                <a:effectLst/>
              </a:rPr>
              <a:t>therefore proposed Tech Fee would be $712  </a:t>
            </a:r>
          </a:p>
          <a:p>
            <a:pPr marL="1254125" lvl="2" indent="-339725" algn="l">
              <a:lnSpc>
                <a:spcPct val="120000"/>
              </a:lnSpc>
              <a:spcBef>
                <a:spcPts val="0"/>
              </a:spcBef>
              <a:buFont typeface="Wingdings" panose="05000000000000000000" pitchFamily="2" charset="2"/>
              <a:buChar char="q"/>
            </a:pPr>
            <a:r>
              <a:rPr lang="en-US" sz="3600" b="0" i="0" u="sng" dirty="0">
                <a:solidFill>
                  <a:srgbClr val="000000"/>
                </a:solidFill>
                <a:effectLst/>
              </a:rPr>
              <a:t>New Single family home</a:t>
            </a:r>
            <a:r>
              <a:rPr lang="en-US" sz="3600" b="0" i="0" dirty="0">
                <a:solidFill>
                  <a:srgbClr val="000000"/>
                </a:solidFill>
                <a:effectLst/>
              </a:rPr>
              <a:t>, valued at $337,000. Permit fee would be $4,766, therefore proposed Tech Fee would be $381 </a:t>
            </a:r>
          </a:p>
          <a:p>
            <a:pPr marL="1254125" lvl="2" indent="-339725" algn="l">
              <a:lnSpc>
                <a:spcPct val="120000"/>
              </a:lnSpc>
              <a:spcBef>
                <a:spcPts val="0"/>
              </a:spcBef>
              <a:buFont typeface="Wingdings" panose="05000000000000000000" pitchFamily="2" charset="2"/>
              <a:buChar char="q"/>
            </a:pPr>
            <a:r>
              <a:rPr lang="en-US" sz="3600" b="0" i="0" u="sng" dirty="0">
                <a:solidFill>
                  <a:srgbClr val="000000"/>
                </a:solidFill>
                <a:effectLst/>
              </a:rPr>
              <a:t>Patio cover</a:t>
            </a:r>
            <a:r>
              <a:rPr lang="en-US" sz="3600" b="0" i="0" dirty="0">
                <a:solidFill>
                  <a:srgbClr val="000000"/>
                </a:solidFill>
                <a:effectLst/>
              </a:rPr>
              <a:t>, valued at $10,000. Permit fee would be $375, therefore proposed Tech Fee would be $30 </a:t>
            </a:r>
            <a:endParaRPr lang="en-US" dirty="0"/>
          </a:p>
        </p:txBody>
      </p:sp>
    </p:spTree>
    <p:extLst>
      <p:ext uri="{BB962C8B-B14F-4D97-AF65-F5344CB8AC3E}">
        <p14:creationId xmlns:p14="http://schemas.microsoft.com/office/powerpoint/2010/main" val="3057086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BSARF &amp; SMIP Fees</a:t>
            </a:r>
            <a:endParaRPr lang="en-US"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187038"/>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Fee Methodology Presentation </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
        <p:nvSpPr>
          <p:cNvPr id="9" name="Subtitle 8">
            <a:extLst>
              <a:ext uri="{FF2B5EF4-FFF2-40B4-BE49-F238E27FC236}">
                <a16:creationId xmlns:a16="http://schemas.microsoft.com/office/drawing/2014/main" id="{47949CCC-4E79-DA82-BE54-41355C9D083D}"/>
              </a:ext>
            </a:extLst>
          </p:cNvPr>
          <p:cNvSpPr>
            <a:spLocks noGrp="1"/>
          </p:cNvSpPr>
          <p:nvPr>
            <p:ph type="subTitle" idx="1"/>
          </p:nvPr>
        </p:nvSpPr>
        <p:spPr>
          <a:xfrm>
            <a:off x="1158240" y="1507768"/>
            <a:ext cx="9144000" cy="4501146"/>
          </a:xfrm>
        </p:spPr>
        <p:txBody>
          <a:bodyPr>
            <a:normAutofit fontScale="92500" lnSpcReduction="20000"/>
          </a:bodyPr>
          <a:lstStyle/>
          <a:p>
            <a:pPr marL="342900" indent="-342900" algn="l">
              <a:buFont typeface="Wingdings" panose="05000000000000000000" pitchFamily="2" charset="2"/>
              <a:buChar char="§"/>
            </a:pPr>
            <a:r>
              <a:rPr lang="en-US" b="1" dirty="0">
                <a:solidFill>
                  <a:schemeClr val="bg1"/>
                </a:solidFill>
              </a:rPr>
              <a:t>Building Standards Administration Special Revolving Fund SB 1473</a:t>
            </a:r>
          </a:p>
          <a:p>
            <a:pPr marL="800100" lvl="1" indent="-342900" algn="l">
              <a:buFont typeface="Courier New" panose="02070309020205020404" pitchFamily="49" charset="0"/>
              <a:buChar char="o"/>
            </a:pPr>
            <a:r>
              <a:rPr lang="en-US" sz="1700" dirty="0"/>
              <a:t>Development, adoption, publication, and updating of green building standards (training, education, etc.) Up to 10% may be used by jurisdictions for these purposes.   </a:t>
            </a:r>
          </a:p>
          <a:p>
            <a:pPr marL="1257300" lvl="2" indent="-342900" algn="l">
              <a:buFont typeface="Wingdings" panose="05000000000000000000" pitchFamily="2" charset="2"/>
              <a:buChar char="q"/>
            </a:pPr>
            <a:r>
              <a:rPr lang="en-US" sz="1700" dirty="0">
                <a:solidFill>
                  <a:schemeClr val="bg1"/>
                </a:solidFill>
              </a:rPr>
              <a:t>Current Fee = $1.00 up to $25,000 plus $1.00 for each additional $25,000 </a:t>
            </a:r>
          </a:p>
          <a:p>
            <a:pPr marL="1257300" lvl="2" indent="-342900" algn="l">
              <a:buFont typeface="Wingdings" panose="05000000000000000000" pitchFamily="2" charset="2"/>
              <a:buChar char="q"/>
            </a:pPr>
            <a:r>
              <a:rPr lang="en-US" sz="1700" dirty="0">
                <a:solidFill>
                  <a:schemeClr val="bg1"/>
                </a:solidFill>
              </a:rPr>
              <a:t>Proposed Fee = No Local Change – California Legislation</a:t>
            </a:r>
          </a:p>
          <a:p>
            <a:pPr marL="342900" indent="-342900" algn="l">
              <a:buFont typeface="Wingdings" panose="05000000000000000000" pitchFamily="2" charset="2"/>
              <a:buChar char="§"/>
            </a:pPr>
            <a:endParaRPr lang="en-US" b="1" dirty="0">
              <a:solidFill>
                <a:schemeClr val="bg1"/>
              </a:solidFill>
            </a:endParaRPr>
          </a:p>
          <a:p>
            <a:pPr marL="342900" indent="-342900" algn="l">
              <a:buFont typeface="Wingdings" panose="05000000000000000000" pitchFamily="2" charset="2"/>
              <a:buChar char="§"/>
            </a:pPr>
            <a:r>
              <a:rPr lang="en-US" b="1" dirty="0">
                <a:solidFill>
                  <a:schemeClr val="bg1"/>
                </a:solidFill>
              </a:rPr>
              <a:t>Strong Motion Instrumentation Program</a:t>
            </a:r>
          </a:p>
          <a:p>
            <a:pPr marL="742950" lvl="1" indent="-285750" algn="l">
              <a:buFont typeface="Courier New" panose="02070309020205020404" pitchFamily="49" charset="0"/>
              <a:buChar char="o"/>
            </a:pPr>
            <a:r>
              <a:rPr lang="en-US" sz="1700" i="0" dirty="0">
                <a:effectLst/>
              </a:rPr>
              <a:t>The information gathered by CSMIP is processed and disseminated to seismologists, engineers, building officials, local governments and emergency response personnel throughout the state. The data is used to develop recommended changes to seismic provisions of building codes, to assist local governments in their general plan process and to aid emergency response personnel in the event of a disaster.  Founded 1972</a:t>
            </a:r>
          </a:p>
          <a:p>
            <a:pPr algn="l"/>
            <a:endParaRPr lang="en-US" sz="1700" b="1" dirty="0">
              <a:solidFill>
                <a:schemeClr val="bg1"/>
              </a:solidFill>
            </a:endParaRPr>
          </a:p>
          <a:p>
            <a:pPr marL="1257300" lvl="2" indent="-342900" algn="l">
              <a:buFont typeface="Wingdings" panose="05000000000000000000" pitchFamily="2" charset="2"/>
              <a:buChar char="q"/>
            </a:pPr>
            <a:r>
              <a:rPr lang="en-US" sz="1700" dirty="0">
                <a:solidFill>
                  <a:schemeClr val="bg1"/>
                </a:solidFill>
              </a:rPr>
              <a:t>Current Fee = (Valuation Amount) X 0.00013 with Min $.50 &lt; $3,850</a:t>
            </a:r>
          </a:p>
          <a:p>
            <a:pPr marL="1257300" lvl="2" indent="-342900" algn="l">
              <a:buFont typeface="Wingdings" panose="05000000000000000000" pitchFamily="2" charset="2"/>
              <a:buChar char="q"/>
            </a:pPr>
            <a:r>
              <a:rPr lang="en-US" sz="1700" dirty="0">
                <a:solidFill>
                  <a:schemeClr val="bg1"/>
                </a:solidFill>
              </a:rPr>
              <a:t>Proposed Fee = No Local Change – California Legislation</a:t>
            </a:r>
          </a:p>
          <a:p>
            <a:pPr lvl="1" algn="l"/>
            <a:endParaRPr lang="en-US" sz="1700" dirty="0"/>
          </a:p>
          <a:p>
            <a:pPr marL="800100" lvl="1" indent="-342900" algn="l">
              <a:buFont typeface="Courier New" panose="02070309020205020404" pitchFamily="49" charset="0"/>
              <a:buChar char="o"/>
            </a:pPr>
            <a:r>
              <a:rPr lang="en-US" sz="1700" dirty="0"/>
              <a:t>Note: Category 1 construction includes residential buildings 1 to 3 stories in height except hotels and motels.  Condominiums and Apartments less than 4 stories </a:t>
            </a:r>
          </a:p>
        </p:txBody>
      </p:sp>
    </p:spTree>
    <p:extLst>
      <p:ext uri="{BB962C8B-B14F-4D97-AF65-F5344CB8AC3E}">
        <p14:creationId xmlns:p14="http://schemas.microsoft.com/office/powerpoint/2010/main" val="41035229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3FEF-FFD3-EBDB-DD80-F7C017A0F192}"/>
              </a:ext>
            </a:extLst>
          </p:cNvPr>
          <p:cNvSpPr>
            <a:spLocks noGrp="1"/>
          </p:cNvSpPr>
          <p:nvPr>
            <p:ph type="ctrTitle"/>
          </p:nvPr>
        </p:nvSpPr>
        <p:spPr>
          <a:xfrm>
            <a:off x="0" y="147962"/>
            <a:ext cx="12192000" cy="942974"/>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a:bodyPr>
          <a:lstStyle/>
          <a:p>
            <a:r>
              <a:rPr lang="en-US" sz="6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Questions</a:t>
            </a:r>
            <a:endParaRPr lang="en-US"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2E9C00A1-13D6-A165-73AD-CDC48E97A6F0}"/>
              </a:ext>
            </a:extLst>
          </p:cNvPr>
          <p:cNvSpPr>
            <a:spLocks noGrp="1"/>
          </p:cNvSpPr>
          <p:nvPr>
            <p:ph type="subTitle" idx="1"/>
          </p:nvPr>
        </p:nvSpPr>
        <p:spPr>
          <a:xfrm>
            <a:off x="1032588" y="1455381"/>
            <a:ext cx="10668000" cy="4314825"/>
          </a:xfrm>
        </p:spPr>
        <p:txBody>
          <a:bodyPr>
            <a:normAutofit/>
          </a:bodyPr>
          <a:lstStyle/>
          <a:p>
            <a:pPr marL="228600" marR="0" algn="l">
              <a:spcBef>
                <a:spcPts val="0"/>
              </a:spcBef>
              <a:spcAft>
                <a:spcPts val="600"/>
              </a:spcAft>
              <a:tabLst>
                <a:tab pos="457200" algn="l"/>
              </a:tabLst>
            </a:pPr>
            <a:endParaRPr lang="en-US" dirty="0">
              <a:solidFill>
                <a:schemeClr val="bg1"/>
              </a:solidFill>
              <a:effectLst/>
              <a:latin typeface="Arial" panose="020B0604020202020204" pitchFamily="34" charset="0"/>
              <a:ea typeface="Times New Roman" panose="02020603050405020304" pitchFamily="18" charset="0"/>
            </a:endParaRPr>
          </a:p>
          <a:p>
            <a:pPr marL="228600" marR="0">
              <a:spcBef>
                <a:spcPts val="0"/>
              </a:spcBef>
              <a:spcAft>
                <a:spcPts val="600"/>
              </a:spcAft>
              <a:tabLst>
                <a:tab pos="457200" algn="l"/>
              </a:tabLst>
            </a:pPr>
            <a:endParaRPr lang="en-US" sz="4000" dirty="0">
              <a:solidFill>
                <a:schemeClr val="bg1"/>
              </a:solidFill>
              <a:latin typeface="Arial" panose="020B0604020202020204" pitchFamily="34" charset="0"/>
              <a:ea typeface="Times New Roman" panose="02020603050405020304" pitchFamily="18" charset="0"/>
            </a:endParaRPr>
          </a:p>
          <a:p>
            <a:pPr marL="228600" marR="0">
              <a:spcBef>
                <a:spcPts val="0"/>
              </a:spcBef>
              <a:spcAft>
                <a:spcPts val="600"/>
              </a:spcAft>
              <a:tabLst>
                <a:tab pos="457200" algn="l"/>
              </a:tabLst>
            </a:pPr>
            <a:endParaRPr lang="en-US" sz="4000" dirty="0">
              <a:solidFill>
                <a:schemeClr val="bg1"/>
              </a:solidFill>
              <a:latin typeface="Arial" panose="020B0604020202020204" pitchFamily="34" charset="0"/>
              <a:ea typeface="Times New Roman" panose="02020603050405020304" pitchFamily="18" charset="0"/>
            </a:endParaRPr>
          </a:p>
          <a:p>
            <a:pPr marL="228600" marR="0">
              <a:spcBef>
                <a:spcPts val="0"/>
              </a:spcBef>
              <a:spcAft>
                <a:spcPts val="600"/>
              </a:spcAft>
              <a:tabLst>
                <a:tab pos="457200" algn="l"/>
              </a:tabLst>
            </a:pPr>
            <a:r>
              <a:rPr lang="en-US" sz="4000" dirty="0">
                <a:solidFill>
                  <a:schemeClr val="bg1"/>
                </a:solidFill>
                <a:latin typeface="Arial" panose="020B0604020202020204" pitchFamily="34" charset="0"/>
                <a:ea typeface="Times New Roman" panose="02020603050405020304" pitchFamily="18" charset="0"/>
              </a:rPr>
              <a:t>Thank you. Questions?????</a:t>
            </a:r>
          </a:p>
          <a:p>
            <a:pPr marL="228600" marR="0" algn="l">
              <a:spcBef>
                <a:spcPts val="0"/>
              </a:spcBef>
              <a:spcAft>
                <a:spcPts val="600"/>
              </a:spcAft>
              <a:tabLst>
                <a:tab pos="457200" algn="l"/>
              </a:tabLst>
            </a:pPr>
            <a:endParaRPr lang="en-US" dirty="0">
              <a:solidFill>
                <a:schemeClr val="bg1"/>
              </a:solidFill>
              <a:effectLst/>
              <a:latin typeface="Arial" panose="020B0604020202020204" pitchFamily="34" charset="0"/>
              <a:ea typeface="Times New Roman" panose="02020603050405020304" pitchFamily="18" charset="0"/>
            </a:endParaRPr>
          </a:p>
          <a:p>
            <a:pPr marL="228600" marR="0" algn="l">
              <a:spcBef>
                <a:spcPts val="0"/>
              </a:spcBef>
              <a:spcAft>
                <a:spcPts val="600"/>
              </a:spcAft>
              <a:tabLst>
                <a:tab pos="457200" algn="l"/>
              </a:tabLst>
            </a:pPr>
            <a:endParaRPr lang="en-US" dirty="0">
              <a:solidFill>
                <a:schemeClr val="bg1"/>
              </a:solidFill>
              <a:effectLst/>
              <a:latin typeface="Arial" panose="020B0604020202020204" pitchFamily="34" charset="0"/>
              <a:ea typeface="Times New Roman" panose="02020603050405020304" pitchFamily="18" charset="0"/>
            </a:endParaRPr>
          </a:p>
          <a:p>
            <a:pPr marL="228600" marR="0">
              <a:spcBef>
                <a:spcPts val="0"/>
              </a:spcBef>
              <a:spcAft>
                <a:spcPts val="600"/>
              </a:spcAft>
              <a:tabLst>
                <a:tab pos="457200" algn="l"/>
              </a:tabLst>
            </a:pPr>
            <a:r>
              <a:rPr lang="en-US" dirty="0">
                <a:solidFill>
                  <a:schemeClr val="bg1"/>
                </a:solidFill>
                <a:effectLst/>
                <a:latin typeface="Arial" panose="020B0604020202020204" pitchFamily="34" charset="0"/>
                <a:ea typeface="Times New Roman" panose="02020603050405020304" pitchFamily="18" charset="0"/>
              </a:rPr>
              <a:t>Larry Paisley, Chief Building Official</a:t>
            </a:r>
          </a:p>
          <a:p>
            <a:pPr marL="228600" marR="0">
              <a:spcBef>
                <a:spcPts val="0"/>
              </a:spcBef>
              <a:spcAft>
                <a:spcPts val="600"/>
              </a:spcAft>
              <a:tabLst>
                <a:tab pos="457200" algn="l"/>
              </a:tabLst>
            </a:pPr>
            <a:r>
              <a:rPr lang="en-US" dirty="0">
                <a:solidFill>
                  <a:schemeClr val="bg1"/>
                </a:solidFill>
                <a:latin typeface="Arial" panose="020B0604020202020204" pitchFamily="34" charset="0"/>
                <a:cs typeface="Calibri" panose="020F0502020204030204" pitchFamily="34" charset="0"/>
              </a:rPr>
              <a:t>Raffi Boloyan, Community Development Director</a:t>
            </a:r>
            <a:endParaRPr lang="en-US"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745A0CDB-FC22-510A-6627-3F61FF9E9D6E}"/>
              </a:ext>
            </a:extLst>
          </p:cNvPr>
          <p:cNvSpPr txBox="1"/>
          <p:nvPr/>
        </p:nvSpPr>
        <p:spPr>
          <a:xfrm>
            <a:off x="1032588" y="6187038"/>
            <a:ext cx="11159412" cy="36933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US" i="1" dirty="0"/>
              <a:t>Community Development Department				Fee Methodology Presentation </a:t>
            </a:r>
          </a:p>
        </p:txBody>
      </p:sp>
      <p:pic>
        <p:nvPicPr>
          <p:cNvPr id="7" name="Picture 6" descr="A close-up of a logo&#10;&#10;Description automatically generated with low confidence">
            <a:extLst>
              <a:ext uri="{FF2B5EF4-FFF2-40B4-BE49-F238E27FC236}">
                <a16:creationId xmlns:a16="http://schemas.microsoft.com/office/drawing/2014/main" id="{96C2A6A9-E3F3-89E1-3C1D-8D729C6F4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0206"/>
            <a:ext cx="1032588" cy="1032588"/>
          </a:xfrm>
          <a:prstGeom prst="rect">
            <a:avLst/>
          </a:prstGeom>
        </p:spPr>
      </p:pic>
    </p:spTree>
    <p:extLst>
      <p:ext uri="{BB962C8B-B14F-4D97-AF65-F5344CB8AC3E}">
        <p14:creationId xmlns:p14="http://schemas.microsoft.com/office/powerpoint/2010/main" val="4195809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5205</TotalTime>
  <Words>1719</Words>
  <Application>Microsoft Office PowerPoint</Application>
  <PresentationFormat>Widescreen</PresentationFormat>
  <Paragraphs>274</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Calibri Light</vt:lpstr>
      <vt:lpstr>Courier New</vt:lpstr>
      <vt:lpstr>Roboto</vt:lpstr>
      <vt:lpstr>Wingdings</vt:lpstr>
      <vt:lpstr>Office Theme</vt:lpstr>
      <vt:lpstr>2023 Building/Fire Permit Fee Methodology Change   </vt:lpstr>
      <vt:lpstr>Background</vt:lpstr>
      <vt:lpstr>Goals in 2019</vt:lpstr>
      <vt:lpstr>Issues with Current Fee Schedule</vt:lpstr>
      <vt:lpstr>Proposed Changes</vt:lpstr>
      <vt:lpstr>Proposed Changes (cont’d)</vt:lpstr>
      <vt:lpstr>Examples</vt:lpstr>
      <vt:lpstr>Examples</vt:lpstr>
      <vt:lpstr>Examples</vt:lpstr>
      <vt:lpstr>Examples</vt:lpstr>
      <vt:lpstr>Examples</vt:lpstr>
      <vt:lpstr>Examples</vt:lpstr>
      <vt:lpstr>Examples</vt:lpstr>
      <vt:lpstr>Examples</vt:lpstr>
      <vt:lpstr>Examples</vt:lpstr>
      <vt:lpstr>Examples</vt:lpstr>
      <vt:lpstr>Examples</vt:lpstr>
      <vt:lpstr>Examples</vt:lpstr>
      <vt:lpstr>Examples</vt:lpstr>
      <vt:lpstr>General Plan &amp; Tech Fee</vt:lpstr>
      <vt:lpstr>BSARF &amp; SMIP Fees</vt:lpstr>
      <vt:lpstr>Questions</vt:lpstr>
    </vt:vector>
  </TitlesOfParts>
  <Company>City of Dixon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Building/Fire Code Adoption  Introduction of  Ordinance</dc:title>
  <dc:creator>Raffi Boloyan</dc:creator>
  <cp:lastModifiedBy>Raffi Boloyan</cp:lastModifiedBy>
  <cp:revision>52</cp:revision>
  <cp:lastPrinted>2023-08-11T15:33:48Z</cp:lastPrinted>
  <dcterms:created xsi:type="dcterms:W3CDTF">2022-11-10T19:01:45Z</dcterms:created>
  <dcterms:modified xsi:type="dcterms:W3CDTF">2023-09-14T17:54:03Z</dcterms:modified>
</cp:coreProperties>
</file>